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73" r:id="rId3"/>
    <p:sldId id="285" r:id="rId4"/>
    <p:sldId id="265" r:id="rId5"/>
    <p:sldId id="266" r:id="rId6"/>
    <p:sldId id="267" r:id="rId7"/>
    <p:sldId id="274" r:id="rId8"/>
    <p:sldId id="268" r:id="rId9"/>
    <p:sldId id="272" r:id="rId10"/>
    <p:sldId id="269" r:id="rId11"/>
    <p:sldId id="276" r:id="rId12"/>
    <p:sldId id="286" r:id="rId13"/>
    <p:sldId id="277" r:id="rId14"/>
    <p:sldId id="288" r:id="rId15"/>
    <p:sldId id="279" r:id="rId16"/>
    <p:sldId id="260" r:id="rId17"/>
    <p:sldId id="287" r:id="rId18"/>
    <p:sldId id="283" r:id="rId19"/>
    <p:sldId id="278" r:id="rId20"/>
    <p:sldId id="284" r:id="rId21"/>
    <p:sldId id="261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xin Cui" initials="YC" lastIdx="1" clrIdx="0">
    <p:extLst>
      <p:ext uri="{19B8F6BF-5375-455C-9EA6-DF929625EA0E}">
        <p15:presenceInfo xmlns:p15="http://schemas.microsoft.com/office/powerpoint/2012/main" userId="Yaxin Cu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5B9BD5"/>
    <a:srgbClr val="0000FF"/>
    <a:srgbClr val="00FF00"/>
    <a:srgbClr val="FF0000"/>
    <a:srgbClr val="245B45"/>
    <a:srgbClr val="03A24B"/>
    <a:srgbClr val="627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99267-BD14-4D21-8914-A3A47D22E1AA}" v="514" dt="2020-08-16T16:14:49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72" autoAdjust="0"/>
    <p:restoredTop sz="95816" autoAdjust="0"/>
  </p:normalViewPr>
  <p:slideViewPr>
    <p:cSldViewPr snapToGrid="0">
      <p:cViewPr varScale="1">
        <p:scale>
          <a:sx n="114" d="100"/>
          <a:sy n="114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xin\OneDrive%20-%20Northwestern%20University\Lab\Hackathon\class_resul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xin\OneDrive%20-%20Northwestern%20University\Lab\Hackathon\class_resul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NRMSE Function with Epochs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regression_result!$F$1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regression_result!$E$2:$E$11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regression_result!$F$2:$F$11</c:f>
              <c:numCache>
                <c:formatCode>General</c:formatCode>
                <c:ptCount val="10"/>
                <c:pt idx="0">
                  <c:v>0.34391843575418996</c:v>
                </c:pt>
                <c:pt idx="1">
                  <c:v>0.3344967411545624</c:v>
                </c:pt>
                <c:pt idx="2">
                  <c:v>0.12729650837988829</c:v>
                </c:pt>
                <c:pt idx="3">
                  <c:v>7.2439245810055869E-2</c:v>
                </c:pt>
                <c:pt idx="4">
                  <c:v>7.0980959031657354E-2</c:v>
                </c:pt>
                <c:pt idx="5">
                  <c:v>7.0972532588454387E-2</c:v>
                </c:pt>
                <c:pt idx="6">
                  <c:v>7.0972532588454387E-2</c:v>
                </c:pt>
                <c:pt idx="7">
                  <c:v>7.0979562383612665E-2</c:v>
                </c:pt>
                <c:pt idx="8">
                  <c:v>7.0979562383612665E-2</c:v>
                </c:pt>
                <c:pt idx="9">
                  <c:v>7.0979562383612665E-2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B9-4A74-BB34-2A4A84B6EDFC}"/>
            </c:ext>
          </c:extLst>
        </c:ser>
        <c:ser>
          <c:idx val="1"/>
          <c:order val="1"/>
          <c:tx>
            <c:strRef>
              <c:f>regression_result!$G$1</c:f>
              <c:strCache>
                <c:ptCount val="1"/>
                <c:pt idx="0">
                  <c:v>Validation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regression_result!$E$2:$E$11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regression_result!$G$2:$G$11</c:f>
              <c:numCache>
                <c:formatCode>General</c:formatCode>
                <c:ptCount val="10"/>
                <c:pt idx="0">
                  <c:v>0.32301405959031659</c:v>
                </c:pt>
                <c:pt idx="1">
                  <c:v>0.34109189944134077</c:v>
                </c:pt>
                <c:pt idx="2">
                  <c:v>0.29312821229050279</c:v>
                </c:pt>
                <c:pt idx="3">
                  <c:v>8.2072486033519548E-2</c:v>
                </c:pt>
                <c:pt idx="4">
                  <c:v>7.1420484171322157E-2</c:v>
                </c:pt>
                <c:pt idx="5">
                  <c:v>7.1282262569832402E-2</c:v>
                </c:pt>
                <c:pt idx="6">
                  <c:v>7.0980959031657354E-2</c:v>
                </c:pt>
                <c:pt idx="7">
                  <c:v>7.129515828677839E-2</c:v>
                </c:pt>
                <c:pt idx="8">
                  <c:v>7.1263966480446916E-2</c:v>
                </c:pt>
                <c:pt idx="9">
                  <c:v>7.1257402234636877E-2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B9-4A74-BB34-2A4A84B6ED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1158808"/>
        <c:axId val="571154872"/>
      </c:lineChart>
      <c:catAx>
        <c:axId val="571158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154872"/>
        <c:crosses val="autoZero"/>
        <c:auto val="1"/>
        <c:lblAlgn val="ctr"/>
        <c:lblOffset val="100"/>
        <c:noMultiLvlLbl val="0"/>
      </c:catAx>
      <c:valAx>
        <c:axId val="571154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158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Loss Function with Epochs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class_result!$B$1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class_result!$A$2:$A$21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class_result!$B$2:$B$21</c:f>
              <c:numCache>
                <c:formatCode>General</c:formatCode>
                <c:ptCount val="20"/>
                <c:pt idx="0">
                  <c:v>0.93959999999999999</c:v>
                </c:pt>
                <c:pt idx="1">
                  <c:v>0.85640000000000005</c:v>
                </c:pt>
                <c:pt idx="2">
                  <c:v>0.8175</c:v>
                </c:pt>
                <c:pt idx="3">
                  <c:v>0.80640000000000001</c:v>
                </c:pt>
                <c:pt idx="4">
                  <c:v>0.76039999999999996</c:v>
                </c:pt>
                <c:pt idx="5">
                  <c:v>0.74680000000000002</c:v>
                </c:pt>
                <c:pt idx="6">
                  <c:v>0.73760000000000003</c:v>
                </c:pt>
                <c:pt idx="7">
                  <c:v>0.72950000000000004</c:v>
                </c:pt>
                <c:pt idx="8">
                  <c:v>0.71809999999999996</c:v>
                </c:pt>
                <c:pt idx="9">
                  <c:v>0.7177</c:v>
                </c:pt>
                <c:pt idx="10">
                  <c:v>0.71699999999999997</c:v>
                </c:pt>
                <c:pt idx="11">
                  <c:v>0.7157</c:v>
                </c:pt>
                <c:pt idx="12">
                  <c:v>0.71260000000000001</c:v>
                </c:pt>
                <c:pt idx="13">
                  <c:v>0.71309999999999996</c:v>
                </c:pt>
                <c:pt idx="14">
                  <c:v>0.71360000000000001</c:v>
                </c:pt>
                <c:pt idx="15">
                  <c:v>0.71419999999999995</c:v>
                </c:pt>
                <c:pt idx="16">
                  <c:v>0.7117</c:v>
                </c:pt>
                <c:pt idx="17">
                  <c:v>0.71289999999999998</c:v>
                </c:pt>
                <c:pt idx="18">
                  <c:v>0.71240000000000003</c:v>
                </c:pt>
                <c:pt idx="19">
                  <c:v>0.71179999999999999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27-4858-9EEE-3249DCBF23B7}"/>
            </c:ext>
          </c:extLst>
        </c:ser>
        <c:ser>
          <c:idx val="1"/>
          <c:order val="1"/>
          <c:tx>
            <c:strRef>
              <c:f>class_result!$C$1</c:f>
              <c:strCache>
                <c:ptCount val="1"/>
                <c:pt idx="0">
                  <c:v>Validation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class_result!$A$2:$A$21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class_result!$C$2:$C$21</c:f>
              <c:numCache>
                <c:formatCode>General</c:formatCode>
                <c:ptCount val="20"/>
                <c:pt idx="0">
                  <c:v>0.8921</c:v>
                </c:pt>
                <c:pt idx="1">
                  <c:v>0.83720000000000006</c:v>
                </c:pt>
                <c:pt idx="2">
                  <c:v>0.81320000000000003</c:v>
                </c:pt>
                <c:pt idx="3">
                  <c:v>0.78900000000000003</c:v>
                </c:pt>
                <c:pt idx="4">
                  <c:v>0.76129999999999998</c:v>
                </c:pt>
                <c:pt idx="5">
                  <c:v>0.75760000000000005</c:v>
                </c:pt>
                <c:pt idx="6">
                  <c:v>0.75829999999999997</c:v>
                </c:pt>
                <c:pt idx="7">
                  <c:v>0.754</c:v>
                </c:pt>
                <c:pt idx="8">
                  <c:v>0.75190000000000001</c:v>
                </c:pt>
                <c:pt idx="9">
                  <c:v>0.75339999999999996</c:v>
                </c:pt>
                <c:pt idx="10">
                  <c:v>0.75119999999999998</c:v>
                </c:pt>
                <c:pt idx="11">
                  <c:v>0.75080000000000002</c:v>
                </c:pt>
                <c:pt idx="12">
                  <c:v>0.75049999999999994</c:v>
                </c:pt>
                <c:pt idx="13">
                  <c:v>0.751</c:v>
                </c:pt>
                <c:pt idx="14">
                  <c:v>0.75039999999999996</c:v>
                </c:pt>
                <c:pt idx="15">
                  <c:v>0.74990000000000001</c:v>
                </c:pt>
                <c:pt idx="16">
                  <c:v>0.75049999999999994</c:v>
                </c:pt>
                <c:pt idx="17">
                  <c:v>0.75029999999999997</c:v>
                </c:pt>
                <c:pt idx="18">
                  <c:v>0.75019999999999998</c:v>
                </c:pt>
                <c:pt idx="19">
                  <c:v>0.75029999999999997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27-4858-9EEE-3249DCBF2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2814784"/>
        <c:axId val="402815112"/>
      </c:lineChart>
      <c:catAx>
        <c:axId val="40281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815112"/>
        <c:crosses val="autoZero"/>
        <c:auto val="1"/>
        <c:lblAlgn val="ctr"/>
        <c:lblOffset val="100"/>
        <c:noMultiLvlLbl val="0"/>
      </c:catAx>
      <c:valAx>
        <c:axId val="402815112"/>
        <c:scaling>
          <c:orientation val="minMax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Cross Entropy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81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03AE6-1C94-40BC-8335-42DC15F5D020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DEAEC-6500-4F50-BF9D-EF2286C6C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1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Further calculate the velocity and focal distance based on the focal point position and associated time stamp (interval </a:t>
                </a:r>
                <a:r>
                  <a:rPr lang="en-US" b="0" i="0">
                    <a:latin typeface="Cambria Math" panose="02040503050406030204" pitchFamily="18" charset="0"/>
                  </a:rPr>
                  <a:t>10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𝜇𝑠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For each layer around 200,000 processing data point</a:t>
                </a:r>
              </a:p>
              <a:p>
                <a:pPr lvl="1"/>
                <a:r>
                  <a:rPr lang="en-US" altLang="zh-CN" dirty="0"/>
                  <a:t>Average laser power 178 W, average scan velocity 66 mm/s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EAEC-6500-4F50-BF9D-EF2286C6C2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8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EAEC-6500-4F50-BF9D-EF2286C6C2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8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Our proposed solution for the challenges is that: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Pure physical model: Restricted to pre-defined based on physical principle (power, velocity, energy density, the neighborhood effects) – exponential of decaying effect of time-neighboring-effect and distance-neighboring-effect</a:t>
            </a:r>
          </a:p>
          <a:p>
            <a:pPr lvl="1"/>
            <a:r>
              <a:rPr lang="en-US" dirty="0"/>
              <a:t>Pure DL model: lack the important role of physical principle (neighborhood effects)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Inspired the reference paper, we propose a solution that </a:t>
            </a:r>
            <a:r>
              <a:rPr lang="en-US" dirty="0">
                <a:solidFill>
                  <a:srgbClr val="FF0000"/>
                </a:solidFill>
              </a:rPr>
              <a:t>combining both by integrating the neighborhood effects in </a:t>
            </a:r>
            <a:r>
              <a:rPr lang="en-US" altLang="zh-CN" dirty="0">
                <a:solidFill>
                  <a:srgbClr val="FF0000"/>
                </a:solidFill>
              </a:rPr>
              <a:t>trajectory graph (image)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EAEC-6500-4F50-BF9D-EF2286C6C2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overview of our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EAEC-6500-4F50-BF9D-EF2286C6C2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a closer look at the data fusion technique we are using</a:t>
            </a:r>
          </a:p>
          <a:p>
            <a:endParaRPr lang="en-US" dirty="0"/>
          </a:p>
          <a:p>
            <a:r>
              <a:rPr lang="en-US" dirty="0"/>
              <a:t>Each color are corresponding to some specific meaning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EAEC-6500-4F50-BF9D-EF2286C6C2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 we deal with the data is that:</a:t>
            </a:r>
          </a:p>
          <a:p>
            <a:endParaRPr lang="en-US" dirty="0"/>
          </a:p>
          <a:p>
            <a:r>
              <a:rPr lang="en-US" dirty="0"/>
              <a:t>First,</a:t>
            </a:r>
          </a:p>
          <a:p>
            <a:r>
              <a:rPr lang="en-US" dirty="0"/>
              <a:t>Second,</a:t>
            </a:r>
          </a:p>
          <a:p>
            <a:r>
              <a:rPr lang="en-US" dirty="0"/>
              <a:t>Also,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EAEC-6500-4F50-BF9D-EF2286C6C2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2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would like to predict as more where would you like to predict as more are characteristics of the processing stage as possible Before the manufacture process starts.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EAEC-6500-4F50-BF9D-EF2286C6C2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2684617-07BE-E44C-991F-C9D078341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4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83D-DDEF-4CE9-AD3B-A0BBEE11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63" y="1709739"/>
            <a:ext cx="10515600" cy="9638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870CC-571E-4572-9B86-9740146BC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63" y="27606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62733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04CBBD-85F8-564D-A456-35BF8AC8F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97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E117-AEFA-4C25-B338-D7FE4AF4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927D5-4147-494B-8930-AC987C5E4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D0E9-291D-4A99-A8EF-619F9CD31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858" y="1309688"/>
            <a:ext cx="9370142" cy="2387600"/>
          </a:xfrm>
        </p:spPr>
        <p:txBody>
          <a:bodyPr anchor="b">
            <a:normAutofit/>
          </a:bodyPr>
          <a:lstStyle>
            <a:lvl1pPr algn="ctr">
              <a:defRPr sz="5400" baseline="0">
                <a:solidFill>
                  <a:srgbClr val="245B4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12084-0687-465B-9CBF-C51D45528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7858" y="3889017"/>
            <a:ext cx="9370142" cy="88946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BF0620-70C6-3D41-BDEC-4DF14F331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5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B9B9-9BB1-4DF7-9736-893261F9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F006-2C46-481F-A703-78759454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E71246-ED54-3E49-806B-1A12361E8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0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B7C0-E190-4A24-9107-CD9F1261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4" y="1420777"/>
            <a:ext cx="10515600" cy="8421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71B68-50F6-443D-BEBD-BAE226A4C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634" y="2262946"/>
            <a:ext cx="5181600" cy="3879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BF201-9652-40F1-86B0-60DC5745F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4634" y="2262946"/>
            <a:ext cx="5181600" cy="3879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01A294-86AE-C748-8FCD-629417BE0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4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8193-15A4-4F56-98A2-6A8984CF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7951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8CF4F-6D38-4108-BEED-17A0B715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955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D26E-FDE8-473A-AD3F-EE8FF86A3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19462"/>
            <a:ext cx="5157787" cy="2815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952E7-2B16-4AA4-83A9-B2438E435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4955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EB4CC-714A-45F6-859A-4A8FEAAB5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319462"/>
            <a:ext cx="5183188" cy="2815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F5CD114-9063-C040-9310-B06C0179C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2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5172-3A85-4C0D-BB4C-F2931729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6009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5511-D1F4-4E9E-B529-1D3EC35DF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990317"/>
            <a:ext cx="6172200" cy="3923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A65F5-4482-4E73-A251-6276492F2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60291"/>
            <a:ext cx="3932237" cy="28538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3DA5F5-C5FD-0F44-BD64-5B3F9B73C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4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3046-D069-48EE-8F7A-53B7097D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2232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79933-0A14-42A4-81A7-0F35CCDD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152549"/>
            <a:ext cx="6172200" cy="38131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54AA8-491D-4E15-B4FC-5F6CD0197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222523"/>
            <a:ext cx="3932237" cy="27432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854713-5E6A-864E-9C3A-AD9F3F24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817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81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A8FC21-697B-4415-815C-37D25ACE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4" y="1309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3F32-70D4-4305-B0DE-E5D6E516B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634" y="2769843"/>
            <a:ext cx="10515600" cy="186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3530A-3B67-4B2D-AA91-3CD01D386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1942" y="6407692"/>
            <a:ext cx="1540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fld id="{B760D7ED-57D9-4CB1-B461-8C85DBCB7A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sign in the dark&#10;&#10;Description automatically generated">
            <a:extLst>
              <a:ext uri="{FF2B5EF4-FFF2-40B4-BE49-F238E27FC236}">
                <a16:creationId xmlns:a16="http://schemas.microsoft.com/office/drawing/2014/main" id="{7D024407-927C-9940-8986-994258F5FEF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54059" y="6322510"/>
            <a:ext cx="2488750" cy="5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4" r:id="rId3"/>
    <p:sldLayoutId id="2147483649" r:id="rId4"/>
    <p:sldLayoutId id="2147483650" r:id="rId5"/>
    <p:sldLayoutId id="2147483652" r:id="rId6"/>
    <p:sldLayoutId id="2147483653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rgbClr val="245B45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Proxima Nova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15E6-E20C-2644-BDC7-0DDF532FB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365" y="1309689"/>
            <a:ext cx="9541127" cy="2387600"/>
          </a:xfrm>
        </p:spPr>
        <p:txBody>
          <a:bodyPr/>
          <a:lstStyle/>
          <a:p>
            <a:r>
              <a:rPr lang="en-US" dirty="0"/>
              <a:t>Melt Pool Prediction: A Hybrid Approach Based on the Process Parameter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6CADD-2850-CB40-84C2-92FF5618A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7857" y="4212401"/>
            <a:ext cx="9370142" cy="1659295"/>
          </a:xfrm>
        </p:spPr>
        <p:txBody>
          <a:bodyPr/>
          <a:lstStyle/>
          <a:p>
            <a:r>
              <a:rPr lang="en-US" dirty="0"/>
              <a:t>Problem </a:t>
            </a:r>
            <a:r>
              <a:rPr lang="en-US" altLang="zh-CN" dirty="0"/>
              <a:t>2</a:t>
            </a:r>
            <a:endParaRPr lang="en-US" dirty="0"/>
          </a:p>
          <a:p>
            <a:r>
              <a:rPr lang="en-US" dirty="0"/>
              <a:t>TrIg9ER</a:t>
            </a:r>
          </a:p>
          <a:p>
            <a:r>
              <a:rPr lang="en-US" dirty="0"/>
              <a:t>Yaxin Cui, </a:t>
            </a:r>
            <a:r>
              <a:rPr lang="en-US" b="1" dirty="0"/>
              <a:t>Zaixi Shang</a:t>
            </a:r>
            <a:r>
              <a:rPr lang="en-US" dirty="0"/>
              <a:t>, Chengyang Wu</a:t>
            </a:r>
          </a:p>
        </p:txBody>
      </p:sp>
    </p:spTree>
    <p:extLst>
      <p:ext uri="{BB962C8B-B14F-4D97-AF65-F5344CB8AC3E}">
        <p14:creationId xmlns:p14="http://schemas.microsoft.com/office/powerpoint/2010/main" val="314378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274" y="1596510"/>
            <a:ext cx="10515600" cy="38794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Advantage of Convolutional Neural Network (CNN) (Part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B03AF4-EF9E-480F-924B-47C21D5A6156}"/>
              </a:ext>
            </a:extLst>
          </p:cNvPr>
          <p:cNvSpPr txBox="1"/>
          <p:nvPr/>
        </p:nvSpPr>
        <p:spPr>
          <a:xfrm>
            <a:off x="5099182" y="2286993"/>
            <a:ext cx="5854293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00506030000020004" pitchFamily="2" charset="0"/>
              </a:rPr>
              <a:t>The position information was presented by a 2D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00506030000020004" pitchFamily="2" charset="0"/>
              </a:rPr>
              <a:t>Using three channels to contain the information of power, speed and time 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00506030000020004" pitchFamily="2" charset="0"/>
              </a:rPr>
              <a:t>Using Convolutional layer to capture the neighborhood effects (take both spatial and temporal effects into consideration)</a:t>
            </a:r>
          </a:p>
          <a:p>
            <a:endParaRPr lang="en-US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FC600B10-FBE6-4CEE-B07E-A6F4B7BC00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25" y="2787927"/>
            <a:ext cx="3517094" cy="19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object, clock, light, drawing&#10;&#10;Description automatically generated">
            <a:extLst>
              <a:ext uri="{FF2B5EF4-FFF2-40B4-BE49-F238E27FC236}">
                <a16:creationId xmlns:a16="http://schemas.microsoft.com/office/drawing/2014/main" id="{1F0E52B3-0E83-4889-ACFC-6BE27FD89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" y="2681938"/>
            <a:ext cx="1933332" cy="19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8DB7-CDA2-4A3A-A337-6259B550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91" y="3059985"/>
            <a:ext cx="10515600" cy="963888"/>
          </a:xfrm>
        </p:spPr>
        <p:txBody>
          <a:bodyPr/>
          <a:lstStyle/>
          <a:p>
            <a:r>
              <a:rPr lang="en-US" sz="6000" dirty="0"/>
              <a:t>Results - 1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8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946" y="1538004"/>
            <a:ext cx="11017751" cy="45443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Melt pool size prediction: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AD5E8FA-3116-4528-A4DF-022165E37106}"/>
              </a:ext>
            </a:extLst>
          </p:cNvPr>
          <p:cNvGraphicFramePr>
            <a:graphicFrameLocks/>
          </p:cNvGraphicFramePr>
          <p:nvPr/>
        </p:nvGraphicFramePr>
        <p:xfrm>
          <a:off x="261258" y="2590801"/>
          <a:ext cx="5138057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DCF5C9-2CDD-45E2-8DEE-2B6F36ABDC2C}"/>
              </a:ext>
            </a:extLst>
          </p:cNvPr>
          <p:cNvSpPr txBox="1"/>
          <p:nvPr/>
        </p:nvSpPr>
        <p:spPr>
          <a:xfrm>
            <a:off x="5593034" y="5309149"/>
            <a:ext cx="633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The comparison with benchmarks are not based on the exact same part structure and processing parameters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FF509A-172B-4C46-AF5B-FF192E59FC71}"/>
              </a:ext>
            </a:extLst>
          </p:cNvPr>
          <p:cNvGraphicFramePr>
            <a:graphicFrameLocks noGrp="1"/>
          </p:cNvGraphicFramePr>
          <p:nvPr/>
        </p:nvGraphicFramePr>
        <p:xfrm>
          <a:off x="5529378" y="3065781"/>
          <a:ext cx="6401364" cy="175260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3200682">
                  <a:extLst>
                    <a:ext uri="{9D8B030D-6E8A-4147-A177-3AD203B41FA5}">
                      <a16:colId xmlns:a16="http://schemas.microsoft.com/office/drawing/2014/main" val="2830449766"/>
                    </a:ext>
                  </a:extLst>
                </a:gridCol>
                <a:gridCol w="3200682">
                  <a:extLst>
                    <a:ext uri="{9D8B030D-6E8A-4147-A177-3AD203B41FA5}">
                      <a16:colId xmlns:a16="http://schemas.microsoft.com/office/drawing/2014/main" val="10941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Models*</a:t>
                      </a:r>
                      <a:endParaRPr lang="en-US" dirty="0">
                        <a:latin typeface="Proxima Nova" panose="02000506030000020004"/>
                      </a:endParaRPr>
                    </a:p>
                  </a:txBody>
                  <a:tcPr anchor="ctr">
                    <a:solidFill>
                      <a:srgbClr val="225F4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NRMSE (𝑁𝑜𝑟𝑚𝑎𝑙𝑖𝑧𝑒𝑑 𝑅𝑜𝑜𝑡 𝑀𝑒𝑎𝑛 𝑆𝑞𝑢𝑎𝑟𝑒 𝐸𝑟𝑟𝑜𝑟)</a:t>
                      </a:r>
                      <a:endParaRPr lang="en-US" dirty="0">
                        <a:latin typeface="Proxima Nova" panose="02000506030000020004"/>
                      </a:endParaRPr>
                    </a:p>
                  </a:txBody>
                  <a:tcPr anchor="ctr">
                    <a:solidFill>
                      <a:srgbClr val="225F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6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Traditional benchmark</a:t>
                      </a:r>
                      <a:endParaRPr lang="en-US" dirty="0">
                        <a:latin typeface="Proxima Nova" panose="02000506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0.1</a:t>
                      </a:r>
                      <a:endParaRPr lang="en-US" dirty="0">
                        <a:latin typeface="Proxima Nova" panose="02000506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538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neighboring-effect modeling</a:t>
                      </a:r>
                      <a:endParaRPr lang="en-US" dirty="0">
                        <a:latin typeface="Proxima Nova" panose="02000506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0.08</a:t>
                      </a:r>
                      <a:endParaRPr lang="en-US" dirty="0">
                        <a:latin typeface="Proxima Nova" panose="02000506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491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Our Method</a:t>
                      </a:r>
                      <a:endParaRPr lang="en-US" b="1" dirty="0">
                        <a:latin typeface="Proxima Nova" panose="02000506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0.071</a:t>
                      </a:r>
                      <a:endParaRPr lang="en-US" b="1" dirty="0">
                        <a:latin typeface="Proxima Nova" panose="02000506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401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3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946" y="1538004"/>
            <a:ext cx="11017751" cy="45443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Melt pool size type prediction: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55046-C7A6-4533-B476-BCDE69132632}"/>
              </a:ext>
            </a:extLst>
          </p:cNvPr>
          <p:cNvSpPr txBox="1"/>
          <p:nvPr/>
        </p:nvSpPr>
        <p:spPr>
          <a:xfrm>
            <a:off x="7382632" y="5817998"/>
            <a:ext cx="261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Final Accuracy = 0.65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D1A76A0-6576-4AEE-AFE4-C64C42D5D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2"/>
          <a:stretch/>
        </p:blipFill>
        <p:spPr>
          <a:xfrm>
            <a:off x="1051833" y="2147782"/>
            <a:ext cx="3327128" cy="1822571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32999B2-3D97-4790-A136-BA12BC57F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2"/>
          <a:stretch/>
        </p:blipFill>
        <p:spPr>
          <a:xfrm>
            <a:off x="1123659" y="3863770"/>
            <a:ext cx="3327128" cy="18225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B654F7-DAE7-47C8-ACD5-7FDFA702146D}"/>
              </a:ext>
            </a:extLst>
          </p:cNvPr>
          <p:cNvSpPr txBox="1"/>
          <p:nvPr/>
        </p:nvSpPr>
        <p:spPr>
          <a:xfrm>
            <a:off x="491931" y="5645958"/>
            <a:ext cx="459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Classification of four types of melt pool size: zero, small, medium and large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2812AC5-1EAD-4CEB-94F3-CF5E95237C45}"/>
              </a:ext>
            </a:extLst>
          </p:cNvPr>
          <p:cNvGraphicFramePr>
            <a:graphicFrameLocks/>
          </p:cNvGraphicFramePr>
          <p:nvPr/>
        </p:nvGraphicFramePr>
        <p:xfrm>
          <a:off x="5421871" y="2097536"/>
          <a:ext cx="5985826" cy="3871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292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946" y="1538004"/>
            <a:ext cx="11017751" cy="45443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Melt pool size type prediction: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EEEA54B-01DB-48CE-A445-79980D69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97" y="2583809"/>
            <a:ext cx="6578847" cy="2957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A67717-DCE4-4A77-B19E-C4ABA6D1BE26}"/>
              </a:ext>
            </a:extLst>
          </p:cNvPr>
          <p:cNvSpPr txBox="1"/>
          <p:nvPr/>
        </p:nvSpPr>
        <p:spPr>
          <a:xfrm>
            <a:off x="4078447" y="5713039"/>
            <a:ext cx="403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P</a:t>
            </a:r>
            <a:r>
              <a:rPr lang="en-US" altLang="zh-CN" dirty="0">
                <a:latin typeface="Proxima Nova" panose="02000506030000020004"/>
              </a:rPr>
              <a:t>rediction on melt pool size type</a:t>
            </a:r>
            <a:endParaRPr lang="en-US" dirty="0">
              <a:latin typeface="Proxima Nova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78238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8DB7-CDA2-4A3A-A337-6259B550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91" y="3059985"/>
            <a:ext cx="10515600" cy="963888"/>
          </a:xfrm>
        </p:spPr>
        <p:txBody>
          <a:bodyPr/>
          <a:lstStyle/>
          <a:p>
            <a:r>
              <a:rPr lang="en-US" sz="6000" dirty="0"/>
              <a:t>A</a:t>
            </a:r>
            <a:r>
              <a:rPr lang="en-US" altLang="zh-CN" sz="6000" dirty="0"/>
              <a:t>pproach - 2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3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be 19">
            <a:extLst>
              <a:ext uri="{FF2B5EF4-FFF2-40B4-BE49-F238E27FC236}">
                <a16:creationId xmlns:a16="http://schemas.microsoft.com/office/drawing/2014/main" id="{7C4028AF-7591-4569-A71E-B09D743FF744}"/>
              </a:ext>
            </a:extLst>
          </p:cNvPr>
          <p:cNvSpPr/>
          <p:nvPr/>
        </p:nvSpPr>
        <p:spPr>
          <a:xfrm>
            <a:off x="3362990" y="3329087"/>
            <a:ext cx="1423312" cy="295231"/>
          </a:xfrm>
          <a:prstGeom prst="cube">
            <a:avLst>
              <a:gd name="adj" fmla="val 7934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946" y="1588804"/>
            <a:ext cx="11017751" cy="5618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Melt pool </a:t>
            </a:r>
            <a:r>
              <a:rPr lang="en-US" altLang="zh-CN" dirty="0"/>
              <a:t>image generation with CNN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84627FE-2211-41EE-9A78-5A9EE54E6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077576"/>
              </p:ext>
            </p:extLst>
          </p:nvPr>
        </p:nvGraphicFramePr>
        <p:xfrm>
          <a:off x="820776" y="2192905"/>
          <a:ext cx="860955" cy="234452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6985">
                  <a:extLst>
                    <a:ext uri="{9D8B030D-6E8A-4147-A177-3AD203B41FA5}">
                      <a16:colId xmlns:a16="http://schemas.microsoft.com/office/drawing/2014/main" val="1742888026"/>
                    </a:ext>
                  </a:extLst>
                </a:gridCol>
                <a:gridCol w="286985">
                  <a:extLst>
                    <a:ext uri="{9D8B030D-6E8A-4147-A177-3AD203B41FA5}">
                      <a16:colId xmlns:a16="http://schemas.microsoft.com/office/drawing/2014/main" val="551477233"/>
                    </a:ext>
                  </a:extLst>
                </a:gridCol>
                <a:gridCol w="286985">
                  <a:extLst>
                    <a:ext uri="{9D8B030D-6E8A-4147-A177-3AD203B41FA5}">
                      <a16:colId xmlns:a16="http://schemas.microsoft.com/office/drawing/2014/main" val="2685874049"/>
                    </a:ext>
                  </a:extLst>
                </a:gridCol>
              </a:tblGrid>
              <a:tr h="390754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86162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097547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911085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032870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884742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831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3C2011D-5109-4E53-B399-8FED0B8475C9}"/>
              </a:ext>
            </a:extLst>
          </p:cNvPr>
          <p:cNvSpPr txBox="1"/>
          <p:nvPr/>
        </p:nvSpPr>
        <p:spPr>
          <a:xfrm>
            <a:off x="381865" y="219290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B11EE-076D-4958-9C6A-5CC539222284}"/>
              </a:ext>
            </a:extLst>
          </p:cNvPr>
          <p:cNvSpPr txBox="1"/>
          <p:nvPr/>
        </p:nvSpPr>
        <p:spPr>
          <a:xfrm>
            <a:off x="381865" y="256223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4E6AD-164D-4CDA-9DF4-140F3DAEB3F9}"/>
              </a:ext>
            </a:extLst>
          </p:cNvPr>
          <p:cNvSpPr txBox="1"/>
          <p:nvPr/>
        </p:nvSpPr>
        <p:spPr>
          <a:xfrm>
            <a:off x="381865" y="299932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C984A-1DD2-4719-8616-CF64D4776D9A}"/>
              </a:ext>
            </a:extLst>
          </p:cNvPr>
          <p:cNvSpPr txBox="1"/>
          <p:nvPr/>
        </p:nvSpPr>
        <p:spPr>
          <a:xfrm>
            <a:off x="381865" y="336516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3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C20AE-BBEE-46F8-B865-6123EC992BBF}"/>
              </a:ext>
            </a:extLst>
          </p:cNvPr>
          <p:cNvSpPr txBox="1"/>
          <p:nvPr/>
        </p:nvSpPr>
        <p:spPr>
          <a:xfrm>
            <a:off x="381865" y="373449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4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98960-8365-4932-B483-C7618C8CC3F5}"/>
              </a:ext>
            </a:extLst>
          </p:cNvPr>
          <p:cNvSpPr txBox="1"/>
          <p:nvPr/>
        </p:nvSpPr>
        <p:spPr>
          <a:xfrm>
            <a:off x="381865" y="416809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5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87A9D-251B-46A2-97C7-8C0051E62C2F}"/>
              </a:ext>
            </a:extLst>
          </p:cNvPr>
          <p:cNvSpPr txBox="1"/>
          <p:nvPr/>
        </p:nvSpPr>
        <p:spPr>
          <a:xfrm>
            <a:off x="125281" y="4707332"/>
            <a:ext cx="18505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vector includes the distance, power, and speed at different time point</a:t>
            </a:r>
            <a:endParaRPr lang="zh-CN" alt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1CB95F-0E63-4A89-8DAD-C2F4789A6F7B}"/>
              </a:ext>
            </a:extLst>
          </p:cNvPr>
          <p:cNvSpPr/>
          <p:nvPr/>
        </p:nvSpPr>
        <p:spPr>
          <a:xfrm>
            <a:off x="1780484" y="3385176"/>
            <a:ext cx="540879" cy="1463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E0FB-A1FC-4D9B-9450-01891B31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808" y="1965504"/>
            <a:ext cx="6057275" cy="270091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D5DB119-18B5-4E26-967A-DE27C54DE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213959"/>
              </p:ext>
            </p:extLst>
          </p:nvPr>
        </p:nvGraphicFramePr>
        <p:xfrm>
          <a:off x="2475306" y="2192516"/>
          <a:ext cx="340159" cy="2472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59">
                  <a:extLst>
                    <a:ext uri="{9D8B030D-6E8A-4147-A177-3AD203B41FA5}">
                      <a16:colId xmlns:a16="http://schemas.microsoft.com/office/drawing/2014/main" val="1633683902"/>
                    </a:ext>
                  </a:extLst>
                </a:gridCol>
              </a:tblGrid>
              <a:tr h="40729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601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53973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44453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669641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44032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45072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BD151DC-2794-44DB-88F5-5CC7D2163977}"/>
              </a:ext>
            </a:extLst>
          </p:cNvPr>
          <p:cNvSpPr txBox="1"/>
          <p:nvPr/>
        </p:nvSpPr>
        <p:spPr>
          <a:xfrm>
            <a:off x="2044081" y="4805952"/>
            <a:ext cx="1740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Table is flattened to match the input of the model</a:t>
            </a:r>
            <a:endParaRPr lang="zh-CN" alt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20993BED-5E5C-473D-ADEA-96D7D6ECAD9B}"/>
              </a:ext>
            </a:extLst>
          </p:cNvPr>
          <p:cNvSpPr/>
          <p:nvPr/>
        </p:nvSpPr>
        <p:spPr>
          <a:xfrm>
            <a:off x="3362990" y="2928149"/>
            <a:ext cx="1423312" cy="874035"/>
          </a:xfrm>
          <a:prstGeom prst="cub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E0F0749-9B07-4C17-BF7E-6A2B3BD94E3B}"/>
              </a:ext>
            </a:extLst>
          </p:cNvPr>
          <p:cNvSpPr/>
          <p:nvPr/>
        </p:nvSpPr>
        <p:spPr>
          <a:xfrm>
            <a:off x="2914366" y="3391166"/>
            <a:ext cx="416991" cy="14036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CC39D1-2F1D-4CAD-9DB6-E336F0CD21D9}"/>
              </a:ext>
            </a:extLst>
          </p:cNvPr>
          <p:cNvSpPr txBox="1"/>
          <p:nvPr/>
        </p:nvSpPr>
        <p:spPr>
          <a:xfrm>
            <a:off x="3362990" y="4025256"/>
            <a:ext cx="174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Vector is projected to multiple kernels</a:t>
            </a:r>
            <a:endParaRPr lang="zh-CN" altLang="en-US" dirty="0"/>
          </a:p>
        </p:txBody>
      </p:sp>
      <p:pic>
        <p:nvPicPr>
          <p:cNvPr id="2" name="Picture 4" descr="Image for post">
            <a:extLst>
              <a:ext uri="{FF2B5EF4-FFF2-40B4-BE49-F238E27FC236}">
                <a16:creationId xmlns:a16="http://schemas.microsoft.com/office/drawing/2014/main" id="{BAE82043-505F-46E9-98DF-6FF502F4C0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58" y="4440478"/>
            <a:ext cx="2061385" cy="16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FA6BE4-A39F-4115-A9F9-6D0077BEF326}"/>
              </a:ext>
            </a:extLst>
          </p:cNvPr>
          <p:cNvSpPr txBox="1"/>
          <p:nvPr/>
        </p:nvSpPr>
        <p:spPr>
          <a:xfrm>
            <a:off x="7088443" y="4913630"/>
            <a:ext cx="312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Transpose</a:t>
            </a:r>
            <a:r>
              <a:rPr lang="zh-CN" altLang="en-US" dirty="0"/>
              <a:t> </a:t>
            </a:r>
            <a:r>
              <a:rPr lang="en-US" altLang="zh-CN" dirty="0"/>
              <a:t>convolution layers are applied to upscale the size of each layer</a:t>
            </a:r>
            <a:endParaRPr lang="zh-CN" altLang="en-US" dirty="0"/>
          </a:p>
        </p:txBody>
      </p:sp>
      <p:pic>
        <p:nvPicPr>
          <p:cNvPr id="15" name="Picture 14" descr="A star in the dark&#10;&#10;Description automatically generated">
            <a:extLst>
              <a:ext uri="{FF2B5EF4-FFF2-40B4-BE49-F238E27FC236}">
                <a16:creationId xmlns:a16="http://schemas.microsoft.com/office/drawing/2014/main" id="{F15941D5-1D48-434E-904F-34793F59E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782" y="2491649"/>
            <a:ext cx="838623" cy="204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4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8DB7-CDA2-4A3A-A337-6259B550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91" y="3059985"/>
            <a:ext cx="10515600" cy="963888"/>
          </a:xfrm>
        </p:spPr>
        <p:txBody>
          <a:bodyPr/>
          <a:lstStyle/>
          <a:p>
            <a:r>
              <a:rPr lang="en-US" sz="6000" dirty="0"/>
              <a:t>Results - </a:t>
            </a:r>
            <a:r>
              <a:rPr lang="en-US" altLang="zh-CN" sz="6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1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946" y="1588804"/>
            <a:ext cx="11017751" cy="56186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Parameter-wise analysis regarding the input and melt pool image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34F51-2216-4238-A662-8AC059180785}"/>
              </a:ext>
            </a:extLst>
          </p:cNvPr>
          <p:cNvSpPr txBox="1"/>
          <p:nvPr/>
        </p:nvSpPr>
        <p:spPr>
          <a:xfrm>
            <a:off x="389946" y="2091675"/>
            <a:ext cx="1083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Infinite potentials can be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Roboto"/>
              </a:rPr>
              <a:t>exploited once we know a mapping between the input parameters and the melt pool image</a:t>
            </a:r>
            <a:endParaRPr lang="zh-CN" altLang="en-US" dirty="0"/>
          </a:p>
        </p:txBody>
      </p:sp>
      <p:pic>
        <p:nvPicPr>
          <p:cNvPr id="27" name="Picture 26" descr="A star in the dark&#10;&#10;Description automatically generated">
            <a:extLst>
              <a:ext uri="{FF2B5EF4-FFF2-40B4-BE49-F238E27FC236}">
                <a16:creationId xmlns:a16="http://schemas.microsoft.com/office/drawing/2014/main" id="{EFEA9881-549E-441A-93D4-8640F25A6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4" y="2867578"/>
            <a:ext cx="1122844" cy="1122844"/>
          </a:xfrm>
          <a:prstGeom prst="rect">
            <a:avLst/>
          </a:prstGeom>
        </p:spPr>
      </p:pic>
      <p:pic>
        <p:nvPicPr>
          <p:cNvPr id="29" name="Picture 28" descr="A star in the dark&#10;&#10;Description automatically generated">
            <a:extLst>
              <a:ext uri="{FF2B5EF4-FFF2-40B4-BE49-F238E27FC236}">
                <a16:creationId xmlns:a16="http://schemas.microsoft.com/office/drawing/2014/main" id="{393B402B-1AD5-4C50-99DD-39175A5E8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40" y="2867578"/>
            <a:ext cx="1122844" cy="1122844"/>
          </a:xfrm>
          <a:prstGeom prst="rect">
            <a:avLst/>
          </a:prstGeom>
        </p:spPr>
      </p:pic>
      <p:pic>
        <p:nvPicPr>
          <p:cNvPr id="31" name="Picture 30" descr="A star in the dark&#10;&#10;Description automatically generated">
            <a:extLst>
              <a:ext uri="{FF2B5EF4-FFF2-40B4-BE49-F238E27FC236}">
                <a16:creationId xmlns:a16="http://schemas.microsoft.com/office/drawing/2014/main" id="{B4072C1E-0430-4AAE-9F36-6ED4809D6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16" y="2867578"/>
            <a:ext cx="1122844" cy="1122844"/>
          </a:xfrm>
          <a:prstGeom prst="rect">
            <a:avLst/>
          </a:prstGeom>
        </p:spPr>
      </p:pic>
      <p:pic>
        <p:nvPicPr>
          <p:cNvPr id="33" name="Picture 32" descr="A picture containing dark, light, night&#10;&#10;Description automatically generated">
            <a:extLst>
              <a:ext uri="{FF2B5EF4-FFF2-40B4-BE49-F238E27FC236}">
                <a16:creationId xmlns:a16="http://schemas.microsoft.com/office/drawing/2014/main" id="{E11B5161-67D8-442E-B2E6-A7A773AEC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792" y="2867578"/>
            <a:ext cx="1122844" cy="1122844"/>
          </a:xfrm>
          <a:prstGeom prst="rect">
            <a:avLst/>
          </a:prstGeom>
        </p:spPr>
      </p:pic>
      <p:pic>
        <p:nvPicPr>
          <p:cNvPr id="35" name="Picture 34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6ACB7C1-9A57-4E4C-9381-01B79D198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368" y="2867578"/>
            <a:ext cx="1122844" cy="1122844"/>
          </a:xfrm>
          <a:prstGeom prst="rect">
            <a:avLst/>
          </a:prstGeom>
        </p:spPr>
      </p:pic>
      <p:pic>
        <p:nvPicPr>
          <p:cNvPr id="37" name="Picture 36" descr="A picture containing light&#10;&#10;Description automatically generated">
            <a:extLst>
              <a:ext uri="{FF2B5EF4-FFF2-40B4-BE49-F238E27FC236}">
                <a16:creationId xmlns:a16="http://schemas.microsoft.com/office/drawing/2014/main" id="{C81396A2-263A-4134-9F26-AE66773E8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44" y="2867578"/>
            <a:ext cx="1122844" cy="1122844"/>
          </a:xfrm>
          <a:prstGeom prst="rect">
            <a:avLst/>
          </a:prstGeom>
        </p:spPr>
      </p:pic>
      <p:pic>
        <p:nvPicPr>
          <p:cNvPr id="39" name="Picture 38" descr="A picture containing light&#10;&#10;Description automatically generated">
            <a:extLst>
              <a:ext uri="{FF2B5EF4-FFF2-40B4-BE49-F238E27FC236}">
                <a16:creationId xmlns:a16="http://schemas.microsoft.com/office/drawing/2014/main" id="{4F2C5CB1-8D8D-4744-85E0-69620A0ABA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20" y="2867578"/>
            <a:ext cx="1122844" cy="1122844"/>
          </a:xfrm>
          <a:prstGeom prst="rect">
            <a:avLst/>
          </a:prstGeom>
        </p:spPr>
      </p:pic>
      <p:pic>
        <p:nvPicPr>
          <p:cNvPr id="41" name="Picture 40" descr="A picture containing light&#10;&#10;Description automatically generated">
            <a:extLst>
              <a:ext uri="{FF2B5EF4-FFF2-40B4-BE49-F238E27FC236}">
                <a16:creationId xmlns:a16="http://schemas.microsoft.com/office/drawing/2014/main" id="{C201D0FF-C076-4C8E-8213-15A73FCC8E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96" y="2867578"/>
            <a:ext cx="1122844" cy="1122844"/>
          </a:xfrm>
          <a:prstGeom prst="rect">
            <a:avLst/>
          </a:prstGeom>
        </p:spPr>
      </p:pic>
      <p:pic>
        <p:nvPicPr>
          <p:cNvPr id="43" name="Picture 42" descr="A picture containing light&#10;&#10;Description automatically generated">
            <a:extLst>
              <a:ext uri="{FF2B5EF4-FFF2-40B4-BE49-F238E27FC236}">
                <a16:creationId xmlns:a16="http://schemas.microsoft.com/office/drawing/2014/main" id="{1F7FFEBA-EC43-47C5-92B1-969D3843A2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73" y="2867578"/>
            <a:ext cx="1122844" cy="112284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A8C6B4C-CE75-41CE-A55E-645AA0D47862}"/>
              </a:ext>
            </a:extLst>
          </p:cNvPr>
          <p:cNvGrpSpPr/>
          <p:nvPr/>
        </p:nvGrpSpPr>
        <p:grpSpPr>
          <a:xfrm>
            <a:off x="758064" y="4437297"/>
            <a:ext cx="6310248" cy="1185769"/>
            <a:chOff x="934160" y="4797769"/>
            <a:chExt cx="8067395" cy="1355257"/>
          </a:xfrm>
        </p:grpSpPr>
        <p:pic>
          <p:nvPicPr>
            <p:cNvPr id="45" name="Picture 44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C32C7945-9341-4313-BA93-BB1BF1A1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6298" y="4797769"/>
              <a:ext cx="1355257" cy="1355257"/>
            </a:xfrm>
            <a:prstGeom prst="rect">
              <a:avLst/>
            </a:prstGeom>
          </p:spPr>
        </p:pic>
        <p:pic>
          <p:nvPicPr>
            <p:cNvPr id="47" name="Picture 46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104BEDD1-1C0C-4466-AB59-6907E4754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872" y="4797769"/>
              <a:ext cx="1355257" cy="1355257"/>
            </a:xfrm>
            <a:prstGeom prst="rect">
              <a:avLst/>
            </a:prstGeom>
          </p:spPr>
        </p:pic>
        <p:pic>
          <p:nvPicPr>
            <p:cNvPr id="49" name="Picture 48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3542B88C-E274-4D4C-91FE-7A76B5003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44" y="4797769"/>
              <a:ext cx="1355257" cy="1355257"/>
            </a:xfrm>
            <a:prstGeom prst="rect">
              <a:avLst/>
            </a:prstGeom>
          </p:spPr>
        </p:pic>
        <p:pic>
          <p:nvPicPr>
            <p:cNvPr id="51" name="Picture 50" descr="A picture containing star, night, sky&#10;&#10;Description automatically generated">
              <a:extLst>
                <a:ext uri="{FF2B5EF4-FFF2-40B4-BE49-F238E27FC236}">
                  <a16:creationId xmlns:a16="http://schemas.microsoft.com/office/drawing/2014/main" id="{CB0016FF-4C32-4534-AA6F-DEB102536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016" y="4797769"/>
              <a:ext cx="1355257" cy="1355257"/>
            </a:xfrm>
            <a:prstGeom prst="rect">
              <a:avLst/>
            </a:prstGeom>
          </p:spPr>
        </p:pic>
        <p:pic>
          <p:nvPicPr>
            <p:cNvPr id="53" name="Picture 52" descr="A picture containing light, star&#10;&#10;Description automatically generated">
              <a:extLst>
                <a:ext uri="{FF2B5EF4-FFF2-40B4-BE49-F238E27FC236}">
                  <a16:creationId xmlns:a16="http://schemas.microsoft.com/office/drawing/2014/main" id="{79E7D2B4-D6C2-4C7E-8034-10410625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588" y="4797769"/>
              <a:ext cx="1355257" cy="1355257"/>
            </a:xfrm>
            <a:prstGeom prst="rect">
              <a:avLst/>
            </a:prstGeom>
          </p:spPr>
        </p:pic>
        <p:pic>
          <p:nvPicPr>
            <p:cNvPr id="55" name="Picture 54" descr="A picture containing light, star&#10;&#10;Description automatically generated">
              <a:extLst>
                <a:ext uri="{FF2B5EF4-FFF2-40B4-BE49-F238E27FC236}">
                  <a16:creationId xmlns:a16="http://schemas.microsoft.com/office/drawing/2014/main" id="{85CA791D-3C9D-4B4B-B360-C14E494A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60" y="4797769"/>
              <a:ext cx="1355257" cy="1355257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8CB13A1-7B9B-4332-AE12-2F4B69933677}"/>
              </a:ext>
            </a:extLst>
          </p:cNvPr>
          <p:cNvSpPr txBox="1"/>
          <p:nvPr/>
        </p:nvSpPr>
        <p:spPr>
          <a:xfrm>
            <a:off x="758063" y="4046891"/>
            <a:ext cx="297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P=0.1~2  (Relative value)</a:t>
            </a:r>
            <a:endParaRPr lang="zh-CN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C55C83-E8E9-4E1C-870A-13D5C1694ABC}"/>
              </a:ext>
            </a:extLst>
          </p:cNvPr>
          <p:cNvSpPr txBox="1"/>
          <p:nvPr/>
        </p:nvSpPr>
        <p:spPr>
          <a:xfrm>
            <a:off x="772808" y="5725108"/>
            <a:ext cx="297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S=0.1~1  (Relative value)</a:t>
            </a:r>
            <a:endParaRPr lang="zh-CN" altLang="en-US" dirty="0"/>
          </a:p>
        </p:txBody>
      </p:sp>
      <p:pic>
        <p:nvPicPr>
          <p:cNvPr id="78" name="Picture 77" descr="A picture containing star, light&#10;&#10;Description automatically generated">
            <a:extLst>
              <a:ext uri="{FF2B5EF4-FFF2-40B4-BE49-F238E27FC236}">
                <a16:creationId xmlns:a16="http://schemas.microsoft.com/office/drawing/2014/main" id="{23E451C0-4DAA-42E5-B137-2DE3C21768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979" y="4416223"/>
            <a:ext cx="1185769" cy="1185769"/>
          </a:xfrm>
          <a:prstGeom prst="rect">
            <a:avLst/>
          </a:prstGeom>
        </p:spPr>
      </p:pic>
      <p:pic>
        <p:nvPicPr>
          <p:cNvPr id="80" name="Picture 79" descr="A picture containing light&#10;&#10;Description automatically generated">
            <a:extLst>
              <a:ext uri="{FF2B5EF4-FFF2-40B4-BE49-F238E27FC236}">
                <a16:creationId xmlns:a16="http://schemas.microsoft.com/office/drawing/2014/main" id="{E78C2BE9-7E9E-498E-B913-B0C33651DB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48" y="4416223"/>
            <a:ext cx="1185769" cy="118576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66C67DA-C19C-48FC-93E6-3BF9E434E900}"/>
              </a:ext>
            </a:extLst>
          </p:cNvPr>
          <p:cNvSpPr txBox="1"/>
          <p:nvPr/>
        </p:nvSpPr>
        <p:spPr>
          <a:xfrm>
            <a:off x="8018942" y="5623066"/>
            <a:ext cx="411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Irregular melt pool shapes caused by abrupt change of speed and power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881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8DB7-CDA2-4A3A-A337-6259B550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91" y="3059985"/>
            <a:ext cx="10515600" cy="963888"/>
          </a:xfrm>
        </p:spPr>
        <p:txBody>
          <a:bodyPr/>
          <a:lstStyle/>
          <a:p>
            <a:r>
              <a:rPr lang="en-US" sz="6000" dirty="0"/>
              <a:t>Findings and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6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8DB7-CDA2-4A3A-A337-6259B550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91" y="3059985"/>
            <a:ext cx="10515600" cy="963888"/>
          </a:xfrm>
        </p:spPr>
        <p:txBody>
          <a:bodyPr/>
          <a:lstStyle/>
          <a:p>
            <a:r>
              <a:rPr lang="en-US" sz="6000" dirty="0"/>
              <a:t>Problem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2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ery dark room&#10;&#10;Description automatically generated">
            <a:extLst>
              <a:ext uri="{FF2B5EF4-FFF2-40B4-BE49-F238E27FC236}">
                <a16:creationId xmlns:a16="http://schemas.microsoft.com/office/drawing/2014/main" id="{BBFAA1F0-B473-4473-8746-15A84D148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45" y="2318162"/>
            <a:ext cx="1185769" cy="1185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FAFC6-81D4-42CF-BF9D-67D02E93C384}"/>
              </a:ext>
            </a:extLst>
          </p:cNvPr>
          <p:cNvSpPr txBox="1"/>
          <p:nvPr/>
        </p:nvSpPr>
        <p:spPr>
          <a:xfrm>
            <a:off x="564119" y="4307949"/>
            <a:ext cx="3488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generated images are more symmetric than the real-world images, mostly due to directional information are missed in the input vectors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D04CA-5013-43CE-ADBF-081A19BC66BB}"/>
              </a:ext>
            </a:extLst>
          </p:cNvPr>
          <p:cNvSpPr txBox="1"/>
          <p:nvPr/>
        </p:nvSpPr>
        <p:spPr>
          <a:xfrm>
            <a:off x="2429425" y="3642803"/>
            <a:ext cx="297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Real-world image</a:t>
            </a:r>
            <a:endParaRPr lang="zh-CN" altLang="en-US" dirty="0"/>
          </a:p>
        </p:txBody>
      </p:sp>
      <p:pic>
        <p:nvPicPr>
          <p:cNvPr id="12" name="Picture 11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D0FDFEC6-67F2-447C-8627-BF3F7047A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6" y="2311255"/>
            <a:ext cx="1185768" cy="1185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D82C57-9B2B-45D5-9D50-B3B8D093A861}"/>
              </a:ext>
            </a:extLst>
          </p:cNvPr>
          <p:cNvSpPr txBox="1"/>
          <p:nvPr/>
        </p:nvSpPr>
        <p:spPr>
          <a:xfrm>
            <a:off x="564119" y="3642803"/>
            <a:ext cx="297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Generated image</a:t>
            </a:r>
            <a:endParaRPr lang="zh-CN" altLang="en-US" dirty="0"/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89E67008-1A0E-45B0-92C2-DADF82888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72812"/>
              </p:ext>
            </p:extLst>
          </p:nvPr>
        </p:nvGraphicFramePr>
        <p:xfrm>
          <a:off x="5009283" y="2395374"/>
          <a:ext cx="860955" cy="234452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6985">
                  <a:extLst>
                    <a:ext uri="{9D8B030D-6E8A-4147-A177-3AD203B41FA5}">
                      <a16:colId xmlns:a16="http://schemas.microsoft.com/office/drawing/2014/main" val="1742888026"/>
                    </a:ext>
                  </a:extLst>
                </a:gridCol>
                <a:gridCol w="286985">
                  <a:extLst>
                    <a:ext uri="{9D8B030D-6E8A-4147-A177-3AD203B41FA5}">
                      <a16:colId xmlns:a16="http://schemas.microsoft.com/office/drawing/2014/main" val="551477233"/>
                    </a:ext>
                  </a:extLst>
                </a:gridCol>
                <a:gridCol w="286985">
                  <a:extLst>
                    <a:ext uri="{9D8B030D-6E8A-4147-A177-3AD203B41FA5}">
                      <a16:colId xmlns:a16="http://schemas.microsoft.com/office/drawing/2014/main" val="2685874049"/>
                    </a:ext>
                  </a:extLst>
                </a:gridCol>
              </a:tblGrid>
              <a:tr h="390754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86162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097547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911085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032870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884742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8311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0583207-4C4D-494E-9495-6E536BC17D20}"/>
              </a:ext>
            </a:extLst>
          </p:cNvPr>
          <p:cNvSpPr txBox="1"/>
          <p:nvPr/>
        </p:nvSpPr>
        <p:spPr>
          <a:xfrm>
            <a:off x="4570372" y="239537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B549A-18AB-4771-B2CB-52DDC550C34B}"/>
              </a:ext>
            </a:extLst>
          </p:cNvPr>
          <p:cNvSpPr txBox="1"/>
          <p:nvPr/>
        </p:nvSpPr>
        <p:spPr>
          <a:xfrm>
            <a:off x="4570372" y="276470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C6F0D-9C8C-44FC-B08B-C661F37CBDE1}"/>
              </a:ext>
            </a:extLst>
          </p:cNvPr>
          <p:cNvSpPr txBox="1"/>
          <p:nvPr/>
        </p:nvSpPr>
        <p:spPr>
          <a:xfrm>
            <a:off x="4570372" y="320179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3A3F79-5D98-4D69-8821-545AC14AC395}"/>
              </a:ext>
            </a:extLst>
          </p:cNvPr>
          <p:cNvSpPr txBox="1"/>
          <p:nvPr/>
        </p:nvSpPr>
        <p:spPr>
          <a:xfrm>
            <a:off x="4570372" y="356763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3</a:t>
            </a:r>
            <a:endParaRPr lang="zh-CN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26E6C5-E095-4FF5-947F-2DB12CD39FF9}"/>
              </a:ext>
            </a:extLst>
          </p:cNvPr>
          <p:cNvSpPr txBox="1"/>
          <p:nvPr/>
        </p:nvSpPr>
        <p:spPr>
          <a:xfrm>
            <a:off x="4570372" y="393696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4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5DD7F7-A74A-4F15-8128-58B9D756AF80}"/>
              </a:ext>
            </a:extLst>
          </p:cNvPr>
          <p:cNvSpPr txBox="1"/>
          <p:nvPr/>
        </p:nvSpPr>
        <p:spPr>
          <a:xfrm>
            <a:off x="4570372" y="437056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5</a:t>
            </a:r>
            <a:endParaRPr lang="zh-CN" alt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24EDB2D-E359-4EBB-A02D-F19B1349A8F6}"/>
              </a:ext>
            </a:extLst>
          </p:cNvPr>
          <p:cNvSpPr/>
          <p:nvPr/>
        </p:nvSpPr>
        <p:spPr>
          <a:xfrm>
            <a:off x="5968991" y="3587645"/>
            <a:ext cx="540879" cy="1463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Table 16">
            <a:extLst>
              <a:ext uri="{FF2B5EF4-FFF2-40B4-BE49-F238E27FC236}">
                <a16:creationId xmlns:a16="http://schemas.microsoft.com/office/drawing/2014/main" id="{B791FE81-A721-4838-BD32-11F5BA530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380928"/>
              </p:ext>
            </p:extLst>
          </p:nvPr>
        </p:nvGraphicFramePr>
        <p:xfrm>
          <a:off x="6663813" y="2394985"/>
          <a:ext cx="340159" cy="2472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59">
                  <a:extLst>
                    <a:ext uri="{9D8B030D-6E8A-4147-A177-3AD203B41FA5}">
                      <a16:colId xmlns:a16="http://schemas.microsoft.com/office/drawing/2014/main" val="1633683902"/>
                    </a:ext>
                  </a:extLst>
                </a:gridCol>
              </a:tblGrid>
              <a:tr h="40729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601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53973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44453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669641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44032"/>
                  </a:ext>
                </a:extLst>
              </a:tr>
              <a:tr h="412949">
                <a:tc>
                  <a:txBody>
                    <a:bodyPr/>
                    <a:lstStyle/>
                    <a:p>
                      <a:r>
                        <a:rPr lang="en-US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45072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D455F98-C3AD-4B90-95CD-BB1900B58CBF}"/>
              </a:ext>
            </a:extLst>
          </p:cNvPr>
          <p:cNvSpPr txBox="1"/>
          <p:nvPr/>
        </p:nvSpPr>
        <p:spPr>
          <a:xfrm>
            <a:off x="4052857" y="5146458"/>
            <a:ext cx="382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inputs lack directional information</a:t>
            </a:r>
            <a:endParaRPr lang="zh-CN" altLang="en-US" dirty="0"/>
          </a:p>
        </p:txBody>
      </p:sp>
      <p:graphicFrame>
        <p:nvGraphicFramePr>
          <p:cNvPr id="42" name="Table 5">
            <a:extLst>
              <a:ext uri="{FF2B5EF4-FFF2-40B4-BE49-F238E27FC236}">
                <a16:creationId xmlns:a16="http://schemas.microsoft.com/office/drawing/2014/main" id="{B18240EB-9A17-4F2D-9CAA-4F8EF6AD0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35006"/>
              </p:ext>
            </p:extLst>
          </p:nvPr>
        </p:nvGraphicFramePr>
        <p:xfrm>
          <a:off x="9182613" y="2394985"/>
          <a:ext cx="1054368" cy="234452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3592">
                  <a:extLst>
                    <a:ext uri="{9D8B030D-6E8A-4147-A177-3AD203B41FA5}">
                      <a16:colId xmlns:a16="http://schemas.microsoft.com/office/drawing/2014/main" val="2103434269"/>
                    </a:ext>
                  </a:extLst>
                </a:gridCol>
                <a:gridCol w="263592">
                  <a:extLst>
                    <a:ext uri="{9D8B030D-6E8A-4147-A177-3AD203B41FA5}">
                      <a16:colId xmlns:a16="http://schemas.microsoft.com/office/drawing/2014/main" val="1742888026"/>
                    </a:ext>
                  </a:extLst>
                </a:gridCol>
                <a:gridCol w="263592">
                  <a:extLst>
                    <a:ext uri="{9D8B030D-6E8A-4147-A177-3AD203B41FA5}">
                      <a16:colId xmlns:a16="http://schemas.microsoft.com/office/drawing/2014/main" val="551477233"/>
                    </a:ext>
                  </a:extLst>
                </a:gridCol>
                <a:gridCol w="263592">
                  <a:extLst>
                    <a:ext uri="{9D8B030D-6E8A-4147-A177-3AD203B41FA5}">
                      <a16:colId xmlns:a16="http://schemas.microsoft.com/office/drawing/2014/main" val="2685874049"/>
                    </a:ext>
                  </a:extLst>
                </a:gridCol>
              </a:tblGrid>
              <a:tr h="390754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86162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097547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911085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032870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884742"/>
                  </a:ext>
                </a:extLst>
              </a:tr>
              <a:tr h="390754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83115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3780D9E4-C387-483E-93C4-3242FC1BBF4D}"/>
              </a:ext>
            </a:extLst>
          </p:cNvPr>
          <p:cNvSpPr txBox="1"/>
          <p:nvPr/>
        </p:nvSpPr>
        <p:spPr>
          <a:xfrm>
            <a:off x="8743702" y="239498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047C16-7BB6-4573-AC65-A45E173E87A1}"/>
              </a:ext>
            </a:extLst>
          </p:cNvPr>
          <p:cNvSpPr txBox="1"/>
          <p:nvPr/>
        </p:nvSpPr>
        <p:spPr>
          <a:xfrm>
            <a:off x="8743702" y="276431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D2CE93-C319-474B-8A6C-5E2B57EBD0B0}"/>
              </a:ext>
            </a:extLst>
          </p:cNvPr>
          <p:cNvSpPr txBox="1"/>
          <p:nvPr/>
        </p:nvSpPr>
        <p:spPr>
          <a:xfrm>
            <a:off x="8743702" y="320140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04349E-2E4F-4116-9378-D190C4706C1D}"/>
              </a:ext>
            </a:extLst>
          </p:cNvPr>
          <p:cNvSpPr txBox="1"/>
          <p:nvPr/>
        </p:nvSpPr>
        <p:spPr>
          <a:xfrm>
            <a:off x="8743702" y="356724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3</a:t>
            </a:r>
            <a:endParaRPr lang="zh-CN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1B6E54-1DB9-4082-99A6-10B241138A10}"/>
              </a:ext>
            </a:extLst>
          </p:cNvPr>
          <p:cNvSpPr txBox="1"/>
          <p:nvPr/>
        </p:nvSpPr>
        <p:spPr>
          <a:xfrm>
            <a:off x="8743702" y="39365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4</a:t>
            </a:r>
            <a:endParaRPr lang="zh-CN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14C276-6FF0-4EF0-9D76-3DB869A0B6A8}"/>
              </a:ext>
            </a:extLst>
          </p:cNvPr>
          <p:cNvSpPr txBox="1"/>
          <p:nvPr/>
        </p:nvSpPr>
        <p:spPr>
          <a:xfrm>
            <a:off x="8743702" y="437017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5</a:t>
            </a:r>
            <a:endParaRPr lang="zh-CN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E8AB3E-29EF-4B65-B7AF-0AD93AB9E7D4}"/>
              </a:ext>
            </a:extLst>
          </p:cNvPr>
          <p:cNvSpPr txBox="1"/>
          <p:nvPr/>
        </p:nvSpPr>
        <p:spPr>
          <a:xfrm>
            <a:off x="8360402" y="4944201"/>
            <a:ext cx="309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Modification of the input vectors will fix the issue</a:t>
            </a:r>
            <a:endParaRPr lang="zh-CN" altLang="en-US" dirty="0"/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7828138-77AB-4807-ACD9-B9694CBE1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946" y="1588804"/>
            <a:ext cx="11017751" cy="5618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Discussion of the generation results: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99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120" y="1764785"/>
            <a:ext cx="10875759" cy="38794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Discussion on prediction results: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Large size didn't result in higher accuracy.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Instead, the bottle neck lies in the feature extractions and fine-tuning the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example, the change of the neighborhood range has an impact on the result.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10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cat&#10;&#10;Description automatically generated">
            <a:extLst>
              <a:ext uri="{FF2B5EF4-FFF2-40B4-BE49-F238E27FC236}">
                <a16:creationId xmlns:a16="http://schemas.microsoft.com/office/drawing/2014/main" id="{6B8A7C5B-F82A-46DF-ABC7-5C0A684F7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8" y="2157505"/>
            <a:ext cx="2743200" cy="2286000"/>
          </a:xfrm>
          <a:prstGeom prst="rect">
            <a:avLst/>
          </a:prstGeom>
        </p:spPr>
      </p:pic>
      <p:pic>
        <p:nvPicPr>
          <p:cNvPr id="5" name="Picture 4" descr="A person holding a cat in a box&#10;&#10;Description automatically generated">
            <a:extLst>
              <a:ext uri="{FF2B5EF4-FFF2-40B4-BE49-F238E27FC236}">
                <a16:creationId xmlns:a16="http://schemas.microsoft.com/office/drawing/2014/main" id="{82E760BC-5E49-4BE4-9896-36B5E9BC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82" y="2157505"/>
            <a:ext cx="3025235" cy="2286000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609366-260D-4454-9855-3D94FB6E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575" y="2157505"/>
            <a:ext cx="304974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4D4AF5-1D29-40A6-A5E8-373784033624}"/>
              </a:ext>
            </a:extLst>
          </p:cNvPr>
          <p:cNvSpPr txBox="1"/>
          <p:nvPr/>
        </p:nvSpPr>
        <p:spPr>
          <a:xfrm>
            <a:off x="907080" y="4443505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Yaxin Cui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0963A-D2D7-494A-B600-FDF636A7F176}"/>
              </a:ext>
            </a:extLst>
          </p:cNvPr>
          <p:cNvSpPr txBox="1"/>
          <p:nvPr/>
        </p:nvSpPr>
        <p:spPr>
          <a:xfrm>
            <a:off x="5065058" y="4443505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Zaixi Shang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6A42A-52A2-44D8-A9E2-EBF17167EAC4}"/>
              </a:ext>
            </a:extLst>
          </p:cNvPr>
          <p:cNvSpPr txBox="1"/>
          <p:nvPr/>
        </p:nvSpPr>
        <p:spPr>
          <a:xfrm>
            <a:off x="9006056" y="4443505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Chengyang Wu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23E73-F4AA-48EE-A471-281AE7C4BB25}"/>
              </a:ext>
            </a:extLst>
          </p:cNvPr>
          <p:cNvSpPr txBox="1"/>
          <p:nvPr/>
        </p:nvSpPr>
        <p:spPr>
          <a:xfrm>
            <a:off x="4068149" y="5209563"/>
            <a:ext cx="451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roxima Nova" panose="02000506030000020004"/>
              </a:rPr>
              <a:t>We are TrIg9ER! </a:t>
            </a:r>
          </a:p>
        </p:txBody>
      </p:sp>
    </p:spTree>
    <p:extLst>
      <p:ext uri="{BB962C8B-B14F-4D97-AF65-F5344CB8AC3E}">
        <p14:creationId xmlns:p14="http://schemas.microsoft.com/office/powerpoint/2010/main" val="305861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C72E5D1-E9D6-4212-94B6-928233817E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6" y="1664956"/>
            <a:ext cx="7564100" cy="4352359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4BE7376-DEF8-4057-93DA-86D50400D9B9}"/>
              </a:ext>
            </a:extLst>
          </p:cNvPr>
          <p:cNvGrpSpPr/>
          <p:nvPr/>
        </p:nvGrpSpPr>
        <p:grpSpPr>
          <a:xfrm>
            <a:off x="-1888826" y="1664955"/>
            <a:ext cx="13722237" cy="4352360"/>
            <a:chOff x="-1888826" y="1664955"/>
            <a:chExt cx="13722237" cy="4352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A91385-6AF2-441A-B7C6-C78DDCB8883B}"/>
                </a:ext>
              </a:extLst>
            </p:cNvPr>
            <p:cNvSpPr/>
            <p:nvPr/>
          </p:nvSpPr>
          <p:spPr>
            <a:xfrm>
              <a:off x="4629777" y="1664955"/>
              <a:ext cx="7203634" cy="4352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954A90-BBE9-47DD-81DB-A2DB64BDD00E}"/>
                </a:ext>
              </a:extLst>
            </p:cNvPr>
            <p:cNvSpPr/>
            <p:nvPr/>
          </p:nvSpPr>
          <p:spPr>
            <a:xfrm>
              <a:off x="-1888826" y="1970358"/>
              <a:ext cx="3693980" cy="404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A39B411E-F917-4CF2-B797-FDBB6FF1B183}"/>
              </a:ext>
            </a:extLst>
          </p:cNvPr>
          <p:cNvSpPr/>
          <p:nvPr/>
        </p:nvSpPr>
        <p:spPr>
          <a:xfrm rot="5400000">
            <a:off x="4458447" y="2629647"/>
            <a:ext cx="1159436" cy="6633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29F38-399A-4870-90A9-7ECBF79E2554}"/>
              </a:ext>
            </a:extLst>
          </p:cNvPr>
          <p:cNvSpPr txBox="1"/>
          <p:nvPr/>
        </p:nvSpPr>
        <p:spPr>
          <a:xfrm>
            <a:off x="4706471" y="3620716"/>
            <a:ext cx="340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Our focus</a:t>
            </a:r>
            <a:endParaRPr lang="zh-CN" altLang="en-US" dirty="0"/>
          </a:p>
        </p:txBody>
      </p:sp>
      <p:pic>
        <p:nvPicPr>
          <p:cNvPr id="19" name="Picture 2" descr="Schematic of melt pool in PBF AM processes. Reproduced from [37 ...">
            <a:extLst>
              <a:ext uri="{FF2B5EF4-FFF2-40B4-BE49-F238E27FC236}">
                <a16:creationId xmlns:a16="http://schemas.microsoft.com/office/drawing/2014/main" id="{5A6426A0-82C3-4736-A08D-3D703F82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3" y="2002525"/>
            <a:ext cx="3109290" cy="146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E57F8FE3-307D-47DC-88F1-56EF3857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44" y="3760222"/>
            <a:ext cx="1379794" cy="13797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4F82D2-C6A8-4B01-91AB-37B97A5AD60A}"/>
              </a:ext>
            </a:extLst>
          </p:cNvPr>
          <p:cNvSpPr txBox="1"/>
          <p:nvPr/>
        </p:nvSpPr>
        <p:spPr>
          <a:xfrm>
            <a:off x="8750908" y="2867952"/>
            <a:ext cx="264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Schematic of melt pool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976C7-B6C8-4B6C-A4AA-295D45E473F0}"/>
              </a:ext>
            </a:extLst>
          </p:cNvPr>
          <p:cNvSpPr txBox="1"/>
          <p:nvPr/>
        </p:nvSpPr>
        <p:spPr>
          <a:xfrm>
            <a:off x="5804520" y="5341493"/>
            <a:ext cx="264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Melt pool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7B2A45-94A6-4A55-BB69-224A73916DEC}"/>
              </a:ext>
            </a:extLst>
          </p:cNvPr>
          <p:cNvSpPr txBox="1"/>
          <p:nvPr/>
        </p:nvSpPr>
        <p:spPr>
          <a:xfrm>
            <a:off x="-41837" y="5989685"/>
            <a:ext cx="4831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roxima Nova" panose="02000506030000020004"/>
              </a:rPr>
              <a:t>(Mohd Yusuf</a:t>
            </a:r>
            <a:r>
              <a:rPr lang="zh-CN" altLang="en-US" sz="1600" dirty="0">
                <a:latin typeface="Proxima Nova" panose="02000506030000020004"/>
              </a:rPr>
              <a:t> </a:t>
            </a:r>
            <a:r>
              <a:rPr lang="en-US" altLang="zh-CN" sz="1600" dirty="0">
                <a:latin typeface="Proxima Nova" panose="02000506030000020004"/>
              </a:rPr>
              <a:t>et al., 2019, Picture credit: Dr. Yan Lu)</a:t>
            </a:r>
            <a:endParaRPr lang="en-US" sz="1600" dirty="0">
              <a:latin typeface="Proxima Nova" panose="020005060300000200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724892-A0E3-4B12-A798-31258B8C60E1}"/>
              </a:ext>
            </a:extLst>
          </p:cNvPr>
          <p:cNvSpPr txBox="1"/>
          <p:nvPr/>
        </p:nvSpPr>
        <p:spPr>
          <a:xfrm>
            <a:off x="8111692" y="3805382"/>
            <a:ext cx="35228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Our objective: Use scan strategy to predict melt pool characteristics and further provide pre-operation analysis on the control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en Sans"/>
              </a:rPr>
              <a:t>commands.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93093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uiExpand="1"/>
      <p:bldP spid="22" grpId="0"/>
      <p:bldP spid="23" grpId="0" uiExpand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7181" y="1665855"/>
            <a:ext cx="11984819" cy="3879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description of processing parameter</a:t>
            </a:r>
          </a:p>
          <a:p>
            <a:r>
              <a:rPr lang="en-US" sz="2400" dirty="0"/>
              <a:t>a time-series data processing parameter: scanner position and power (Layer50)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0A7B4B0-1C5A-464F-9EE3-31617C441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8" y="3117273"/>
            <a:ext cx="3642030" cy="2428020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7A83064-04A6-41C0-AB6A-66DAC6437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82" y="3117273"/>
            <a:ext cx="3642030" cy="24280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58224-4383-44BD-A0C2-34F2D0000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016" y="3117273"/>
            <a:ext cx="3642028" cy="242801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BECE55C-7A06-413E-B87C-86145FC86B22}"/>
              </a:ext>
            </a:extLst>
          </p:cNvPr>
          <p:cNvSpPr/>
          <p:nvPr/>
        </p:nvSpPr>
        <p:spPr>
          <a:xfrm>
            <a:off x="3206256" y="3875809"/>
            <a:ext cx="902022" cy="155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474B57-F59E-4996-A77F-09EA044EEEC4}"/>
                  </a:ext>
                </a:extLst>
              </p:cNvPr>
              <p:cNvSpPr txBox="1"/>
              <p:nvPr/>
            </p:nvSpPr>
            <p:spPr>
              <a:xfrm>
                <a:off x="2917659" y="3727800"/>
                <a:ext cx="11628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dirty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sz="1200" i="0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2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120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474B57-F59E-4996-A77F-09EA044EE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659" y="3727800"/>
                <a:ext cx="1162811" cy="2769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2F81EBE-DE62-4FCC-88E4-6C781D9AE567}"/>
              </a:ext>
            </a:extLst>
          </p:cNvPr>
          <p:cNvSpPr/>
          <p:nvPr/>
        </p:nvSpPr>
        <p:spPr>
          <a:xfrm>
            <a:off x="7009593" y="3820299"/>
            <a:ext cx="902022" cy="155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1D42FA-0E37-4685-A4A5-E0F3CEB32CA4}"/>
                  </a:ext>
                </a:extLst>
              </p:cNvPr>
              <p:cNvSpPr txBox="1"/>
              <p:nvPr/>
            </p:nvSpPr>
            <p:spPr>
              <a:xfrm>
                <a:off x="6720996" y="3672290"/>
                <a:ext cx="11628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ower</m:t>
                      </m:r>
                      <m:r>
                        <a:rPr lang="en-US" sz="1200" i="0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20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1D42FA-0E37-4685-A4A5-E0F3CEB32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996" y="3672290"/>
                <a:ext cx="1162811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B025BA8F-5029-46DC-8D46-0B853A02587F}"/>
              </a:ext>
            </a:extLst>
          </p:cNvPr>
          <p:cNvSpPr/>
          <p:nvPr/>
        </p:nvSpPr>
        <p:spPr>
          <a:xfrm>
            <a:off x="10892140" y="3848935"/>
            <a:ext cx="902022" cy="155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1F4D4E-34E5-4917-BCB3-82A7C0B141CB}"/>
                  </a:ext>
                </a:extLst>
              </p:cNvPr>
              <p:cNvSpPr txBox="1"/>
              <p:nvPr/>
            </p:nvSpPr>
            <p:spPr>
              <a:xfrm>
                <a:off x="10603543" y="3700926"/>
                <a:ext cx="11628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peed</m:t>
                      </m:r>
                      <m:r>
                        <a:rPr lang="en-US" sz="1200" i="0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sz="1200" b="0" i="0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1F4D4E-34E5-4917-BCB3-82A7C0B14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543" y="3700926"/>
                <a:ext cx="1162811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075EAC4-CACD-451B-99B4-EF6DB160B6C2}"/>
              </a:ext>
            </a:extLst>
          </p:cNvPr>
          <p:cNvSpPr txBox="1"/>
          <p:nvPr/>
        </p:nvSpPr>
        <p:spPr>
          <a:xfrm>
            <a:off x="466248" y="5723224"/>
            <a:ext cx="291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Trajectory in time series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A4EDD5-719C-468C-8410-8603DCB4F890}"/>
              </a:ext>
            </a:extLst>
          </p:cNvPr>
          <p:cNvSpPr txBox="1"/>
          <p:nvPr/>
        </p:nvSpPr>
        <p:spPr>
          <a:xfrm>
            <a:off x="4477036" y="5718687"/>
            <a:ext cx="291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Power distribution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104C5-4282-4064-BCE0-EC3BF186B2BD}"/>
              </a:ext>
            </a:extLst>
          </p:cNvPr>
          <p:cNvSpPr txBox="1"/>
          <p:nvPr/>
        </p:nvSpPr>
        <p:spPr>
          <a:xfrm>
            <a:off x="8516589" y="5755309"/>
            <a:ext cx="291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Speed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1852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9CB39AB-E220-5144-9287-1CCBF1F454B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67897" y="1716385"/>
                <a:ext cx="10515600" cy="38794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Data description: high-speed co-axial cameral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Melt pool characteristics: size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9CB39AB-E220-5144-9287-1CCBF1F45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7897" y="1716385"/>
                <a:ext cx="10515600" cy="3879437"/>
              </a:xfrm>
              <a:blipFill>
                <a:blip r:embed="rId3"/>
                <a:stretch>
                  <a:fillRect l="-1159" t="-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581B130-7D2B-4C7A-A689-CA692E1A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31" y="2986277"/>
            <a:ext cx="5746388" cy="2469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EE0E9F-8A15-49E2-8F9C-00F1E45AC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36" y="2986277"/>
            <a:ext cx="5029201" cy="2293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EED1D-45E9-4DBD-91A7-B9D8B12B3F6E}"/>
              </a:ext>
            </a:extLst>
          </p:cNvPr>
          <p:cNvSpPr txBox="1"/>
          <p:nvPr/>
        </p:nvSpPr>
        <p:spPr>
          <a:xfrm>
            <a:off x="1681985" y="5595822"/>
            <a:ext cx="291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Melt pool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5FF08-E69C-42C7-9B38-614B0839CD4F}"/>
              </a:ext>
            </a:extLst>
          </p:cNvPr>
          <p:cNvSpPr txBox="1"/>
          <p:nvPr/>
        </p:nvSpPr>
        <p:spPr>
          <a:xfrm>
            <a:off x="7258439" y="5595822"/>
            <a:ext cx="395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Melt pool size distribution on a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F838A-3AB2-45EC-9A51-8CFF45AE14DC}"/>
              </a:ext>
            </a:extLst>
          </p:cNvPr>
          <p:cNvSpPr txBox="1"/>
          <p:nvPr/>
        </p:nvSpPr>
        <p:spPr>
          <a:xfrm>
            <a:off x="9610611" y="5964406"/>
            <a:ext cx="254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xima Nova" panose="02000506030000020004"/>
              </a:rPr>
              <a:t>(Yang </a:t>
            </a:r>
            <a:r>
              <a:rPr lang="en-US" altLang="zh-CN" dirty="0">
                <a:latin typeface="Proxima Nova" panose="02000506030000020004"/>
              </a:rPr>
              <a:t>et al., 2019)</a:t>
            </a:r>
            <a:endParaRPr lang="en-US" dirty="0">
              <a:latin typeface="Proxima Nova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6247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626BA3-B54D-024F-9F0F-DFC207882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" y="1337650"/>
            <a:ext cx="10515600" cy="842169"/>
          </a:xfrm>
        </p:spPr>
        <p:txBody>
          <a:bodyPr>
            <a:normAutofit/>
          </a:bodyPr>
          <a:lstStyle/>
          <a:p>
            <a:r>
              <a:rPr lang="en-US" sz="3600" dirty="0"/>
              <a:t>PROBLEM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105" y="2287884"/>
            <a:ext cx="10968585" cy="3879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Challenges</a:t>
            </a:r>
          </a:p>
          <a:p>
            <a:r>
              <a:rPr lang="en-US" sz="2400" dirty="0"/>
              <a:t>Relationships between build commands and in-process measurements</a:t>
            </a:r>
          </a:p>
          <a:p>
            <a:r>
              <a:rPr lang="en-US" sz="2400" dirty="0"/>
              <a:t>Formulating a universal method with minimum input variables but sufficiently representing various scan patterns and tool-paths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A5A4DB-2E74-4FD4-B3A1-6A708D1542B5}"/>
              </a:ext>
            </a:extLst>
          </p:cNvPr>
          <p:cNvSpPr/>
          <p:nvPr/>
        </p:nvSpPr>
        <p:spPr>
          <a:xfrm>
            <a:off x="1361176" y="4227603"/>
            <a:ext cx="1949823" cy="927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Based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BE1B29-6034-48D9-9358-50C0C85F32B2}"/>
              </a:ext>
            </a:extLst>
          </p:cNvPr>
          <p:cNvSpPr/>
          <p:nvPr/>
        </p:nvSpPr>
        <p:spPr>
          <a:xfrm>
            <a:off x="4767766" y="4227602"/>
            <a:ext cx="1949823" cy="927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48A1C-DAF8-41CB-94BB-B3C4E7B8A2B8}"/>
              </a:ext>
            </a:extLst>
          </p:cNvPr>
          <p:cNvSpPr/>
          <p:nvPr/>
        </p:nvSpPr>
        <p:spPr>
          <a:xfrm>
            <a:off x="8174356" y="4227602"/>
            <a:ext cx="2844728" cy="927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methods with neighborhood effects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1D60B-0D23-499E-A715-EAADAD7674F5}"/>
              </a:ext>
            </a:extLst>
          </p:cNvPr>
          <p:cNvSpPr txBox="1"/>
          <p:nvPr/>
        </p:nvSpPr>
        <p:spPr>
          <a:xfrm>
            <a:off x="4790176" y="5487471"/>
            <a:ext cx="19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Command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03217-8A6F-4227-9839-05131954F4FE}"/>
              </a:ext>
            </a:extLst>
          </p:cNvPr>
          <p:cNvSpPr txBox="1"/>
          <p:nvPr/>
        </p:nvSpPr>
        <p:spPr>
          <a:xfrm>
            <a:off x="1172915" y="5348972"/>
            <a:ext cx="232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Power, velocity, neighborhood effects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EB1033-3FDF-4E07-9935-933B7BF9503F}"/>
              </a:ext>
            </a:extLst>
          </p:cNvPr>
          <p:cNvSpPr/>
          <p:nvPr/>
        </p:nvSpPr>
        <p:spPr>
          <a:xfrm>
            <a:off x="3774727" y="4227602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7561E-2D30-4C6A-BC5B-385BF7535A6B}"/>
              </a:ext>
            </a:extLst>
          </p:cNvPr>
          <p:cNvCxnSpPr/>
          <p:nvPr/>
        </p:nvCxnSpPr>
        <p:spPr>
          <a:xfrm>
            <a:off x="7116518" y="4689267"/>
            <a:ext cx="71269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4EB95B-273C-4D6C-A213-B3A65275D5A2}"/>
              </a:ext>
            </a:extLst>
          </p:cNvPr>
          <p:cNvSpPr txBox="1"/>
          <p:nvPr/>
        </p:nvSpPr>
        <p:spPr>
          <a:xfrm>
            <a:off x="9323243" y="5856803"/>
            <a:ext cx="25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roxima Nova" panose="02000506030000020004"/>
              </a:rPr>
              <a:t>(Yang </a:t>
            </a:r>
            <a:r>
              <a:rPr lang="en-US" altLang="zh-CN" sz="1800" dirty="0">
                <a:latin typeface="Proxima Nova" panose="02000506030000020004"/>
              </a:rPr>
              <a:t>et al., 2019)</a:t>
            </a:r>
            <a:endParaRPr lang="en-US" sz="1800" dirty="0">
              <a:latin typeface="Proxima Nova" panose="020005060300000200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19945-B093-400A-A125-DEFA29C0B754}"/>
              </a:ext>
            </a:extLst>
          </p:cNvPr>
          <p:cNvSpPr txBox="1"/>
          <p:nvPr/>
        </p:nvSpPr>
        <p:spPr>
          <a:xfrm>
            <a:off x="8558239" y="5476719"/>
            <a:ext cx="232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Proxima Nova" panose="02000506030000020004"/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139448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8DB7-CDA2-4A3A-A337-6259B550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91" y="3059985"/>
            <a:ext cx="10515600" cy="963888"/>
          </a:xfrm>
        </p:spPr>
        <p:txBody>
          <a:bodyPr/>
          <a:lstStyle/>
          <a:p>
            <a:r>
              <a:rPr lang="en-US" sz="6000" dirty="0"/>
              <a:t>A</a:t>
            </a:r>
            <a:r>
              <a:rPr lang="en-US" altLang="zh-CN" sz="6000" dirty="0"/>
              <a:t>pproach - 1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0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770" y="1602247"/>
            <a:ext cx="10515600" cy="387943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Proxima Nova" panose="02000506030000020004"/>
              </a:rPr>
              <a:t>Approach overview (Part 1)</a:t>
            </a:r>
          </a:p>
          <a:p>
            <a:pPr marL="0" indent="0">
              <a:buNone/>
            </a:pPr>
            <a:endParaRPr lang="en-US" dirty="0">
              <a:latin typeface="Proxima Nova" panose="02000506030000020004"/>
            </a:endParaRPr>
          </a:p>
          <a:p>
            <a:pPr marL="0" indent="0">
              <a:buNone/>
            </a:pPr>
            <a:endParaRPr lang="en-US" dirty="0">
              <a:latin typeface="Proxima Nova" panose="020005060300000200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E198F-D9DE-4BD0-9E8D-3BD887860A78}"/>
              </a:ext>
            </a:extLst>
          </p:cNvPr>
          <p:cNvSpPr txBox="1"/>
          <p:nvPr/>
        </p:nvSpPr>
        <p:spPr>
          <a:xfrm>
            <a:off x="376939" y="2500424"/>
            <a:ext cx="2136280" cy="36933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Control Command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7F5C5-6378-42C8-A1AB-3F6BF410F19F}"/>
              </a:ext>
            </a:extLst>
          </p:cNvPr>
          <p:cNvSpPr txBox="1"/>
          <p:nvPr/>
        </p:nvSpPr>
        <p:spPr>
          <a:xfrm>
            <a:off x="-104861" y="2972213"/>
            <a:ext cx="294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X-Y Position, power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47C134A-6E8C-4933-840F-915C7C9758A4}"/>
              </a:ext>
            </a:extLst>
          </p:cNvPr>
          <p:cNvSpPr/>
          <p:nvPr/>
        </p:nvSpPr>
        <p:spPr>
          <a:xfrm>
            <a:off x="2875047" y="3732589"/>
            <a:ext cx="867279" cy="191440"/>
          </a:xfrm>
          <a:prstGeom prst="rightArrow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659F-6F13-4B84-9B88-D0CE6198333A}"/>
              </a:ext>
            </a:extLst>
          </p:cNvPr>
          <p:cNvSpPr txBox="1"/>
          <p:nvPr/>
        </p:nvSpPr>
        <p:spPr>
          <a:xfrm>
            <a:off x="2598695" y="3046779"/>
            <a:ext cx="145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Extract trajectories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32A7078-909E-4D7B-BE2C-90219A1B4332}"/>
              </a:ext>
            </a:extLst>
          </p:cNvPr>
          <p:cNvSpPr/>
          <p:nvPr/>
        </p:nvSpPr>
        <p:spPr>
          <a:xfrm>
            <a:off x="4838625" y="3717718"/>
            <a:ext cx="931189" cy="206311"/>
          </a:xfrm>
          <a:prstGeom prst="rightArrow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/>
            </a:endParaRPr>
          </a:p>
        </p:txBody>
      </p:sp>
      <p:sp>
        <p:nvSpPr>
          <p:cNvPr id="22" name="Flowchart: Manual Operation 21">
            <a:extLst>
              <a:ext uri="{FF2B5EF4-FFF2-40B4-BE49-F238E27FC236}">
                <a16:creationId xmlns:a16="http://schemas.microsoft.com/office/drawing/2014/main" id="{E169EC72-F2D8-4DD9-A23F-060B9B562124}"/>
              </a:ext>
            </a:extLst>
          </p:cNvPr>
          <p:cNvSpPr/>
          <p:nvPr/>
        </p:nvSpPr>
        <p:spPr>
          <a:xfrm rot="16200000">
            <a:off x="6006907" y="3275837"/>
            <a:ext cx="1006679" cy="1090572"/>
          </a:xfrm>
          <a:prstGeom prst="flowChartManualOperation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D4B725-C8B2-44C7-BF84-71564433B1B9}"/>
              </a:ext>
            </a:extLst>
          </p:cNvPr>
          <p:cNvSpPr txBox="1"/>
          <p:nvPr/>
        </p:nvSpPr>
        <p:spPr>
          <a:xfrm>
            <a:off x="5931473" y="3632217"/>
            <a:ext cx="107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CNN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26B640-5967-422C-B1BB-3723B5302DCB}"/>
              </a:ext>
            </a:extLst>
          </p:cNvPr>
          <p:cNvSpPr txBox="1"/>
          <p:nvPr/>
        </p:nvSpPr>
        <p:spPr>
          <a:xfrm>
            <a:off x="3383140" y="5188675"/>
            <a:ext cx="192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Focal Point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7560DDA-1B83-4CF9-8399-CB098C99A6FE}"/>
              </a:ext>
            </a:extLst>
          </p:cNvPr>
          <p:cNvSpPr/>
          <p:nvPr/>
        </p:nvSpPr>
        <p:spPr>
          <a:xfrm>
            <a:off x="7138555" y="3694574"/>
            <a:ext cx="630547" cy="214585"/>
          </a:xfrm>
          <a:prstGeom prst="rightArrow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ACB33-16FA-41B6-8E15-CADA15DA0BC1}"/>
              </a:ext>
            </a:extLst>
          </p:cNvPr>
          <p:cNvSpPr txBox="1"/>
          <p:nvPr/>
        </p:nvSpPr>
        <p:spPr>
          <a:xfrm>
            <a:off x="7852125" y="3304812"/>
            <a:ext cx="1961190" cy="92333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Proxima Nova" panose="02000506030000020004"/>
              </a:rPr>
              <a:t>Melt pool characteristics (e.g.:</a:t>
            </a:r>
            <a:r>
              <a:rPr lang="zh-CN" altLang="en-US" dirty="0">
                <a:solidFill>
                  <a:srgbClr val="FF0000"/>
                </a:solidFill>
                <a:latin typeface="Proxima Nova" panose="02000506030000020004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Proxima Nova" panose="02000506030000020004"/>
              </a:rPr>
              <a:t>area,</a:t>
            </a:r>
            <a:r>
              <a:rPr lang="zh-CN" altLang="en-US" dirty="0">
                <a:solidFill>
                  <a:srgbClr val="FF0000"/>
                </a:solidFill>
                <a:latin typeface="Proxima Nova" panose="02000506030000020004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Proxima Nova" panose="02000506030000020004"/>
              </a:rPr>
              <a:t>type)</a:t>
            </a:r>
            <a:endParaRPr lang="en-US" dirty="0">
              <a:solidFill>
                <a:srgbClr val="FF0000"/>
              </a:solidFill>
              <a:latin typeface="Proxima Nova" panose="02000506030000020004"/>
            </a:endParaRPr>
          </a:p>
        </p:txBody>
      </p:sp>
      <p:pic>
        <p:nvPicPr>
          <p:cNvPr id="2049" name="Picture 2048" descr="A close up of a light&#10;&#10;Description automatically generated">
            <a:extLst>
              <a:ext uri="{FF2B5EF4-FFF2-40B4-BE49-F238E27FC236}">
                <a16:creationId xmlns:a16="http://schemas.microsoft.com/office/drawing/2014/main" id="{611246A6-AEB3-4E88-81A5-EE7BCE7B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83" y="3156879"/>
            <a:ext cx="1143000" cy="1219200"/>
          </a:xfrm>
          <a:prstGeom prst="rect">
            <a:avLst/>
          </a:prstGeom>
        </p:spPr>
      </p:pic>
      <p:sp>
        <p:nvSpPr>
          <p:cNvPr id="2051" name="Arrow: Right 2050">
            <a:extLst>
              <a:ext uri="{FF2B5EF4-FFF2-40B4-BE49-F238E27FC236}">
                <a16:creationId xmlns:a16="http://schemas.microsoft.com/office/drawing/2014/main" id="{BD2681E3-44C3-42AA-A4EE-B59CD0BE9744}"/>
              </a:ext>
            </a:extLst>
          </p:cNvPr>
          <p:cNvSpPr/>
          <p:nvPr/>
        </p:nvSpPr>
        <p:spPr>
          <a:xfrm flipH="1">
            <a:off x="9896337" y="3708073"/>
            <a:ext cx="705524" cy="206311"/>
          </a:xfrm>
          <a:prstGeom prst="rightArrow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/>
            </a:endParaRP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29B7B590-3A4F-4E2F-B3A1-D2DE42BA1D6D}"/>
              </a:ext>
            </a:extLst>
          </p:cNvPr>
          <p:cNvSpPr/>
          <p:nvPr/>
        </p:nvSpPr>
        <p:spPr>
          <a:xfrm>
            <a:off x="2735644" y="2306679"/>
            <a:ext cx="3077911" cy="3389238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>
              <a:latin typeface="Proxima Nova" panose="02000506030000020004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27AADB3-BC41-41B5-9EA8-8C46E90C2314}"/>
              </a:ext>
            </a:extLst>
          </p:cNvPr>
          <p:cNvSpPr txBox="1"/>
          <p:nvPr/>
        </p:nvSpPr>
        <p:spPr>
          <a:xfrm>
            <a:off x="4910555" y="2565964"/>
            <a:ext cx="802750" cy="307777"/>
          </a:xfrm>
          <a:prstGeom prst="rect">
            <a:avLst/>
          </a:prstGeom>
          <a:solidFill>
            <a:srgbClr val="FF0000">
              <a:alpha val="65098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roxima Nova" panose="02000506030000020004"/>
              </a:rPr>
              <a:t>Power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A021BF7-029B-4085-B358-CE7AAD9946A5}"/>
              </a:ext>
            </a:extLst>
          </p:cNvPr>
          <p:cNvSpPr txBox="1"/>
          <p:nvPr/>
        </p:nvSpPr>
        <p:spPr>
          <a:xfrm>
            <a:off x="4910079" y="2904389"/>
            <a:ext cx="802750" cy="307777"/>
          </a:xfrm>
          <a:prstGeom prst="rect">
            <a:avLst/>
          </a:prstGeom>
          <a:solidFill>
            <a:srgbClr val="00FF00">
              <a:alpha val="65098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roxima Nova" panose="02000506030000020004"/>
              </a:rPr>
              <a:t>Speed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69E703C4-27E6-40FB-839B-8CE2B8D563BA}"/>
              </a:ext>
            </a:extLst>
          </p:cNvPr>
          <p:cNvSpPr txBox="1"/>
          <p:nvPr/>
        </p:nvSpPr>
        <p:spPr>
          <a:xfrm>
            <a:off x="4904460" y="3257176"/>
            <a:ext cx="802750" cy="307777"/>
          </a:xfrm>
          <a:prstGeom prst="rect">
            <a:avLst/>
          </a:prstGeom>
          <a:solidFill>
            <a:srgbClr val="0000FF">
              <a:alpha val="65098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roxima Nova" panose="02000506030000020004"/>
              </a:rPr>
              <a:t>Time</a:t>
            </a:r>
          </a:p>
        </p:txBody>
      </p:sp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87A55460-7F89-4E6C-8513-CC8D1C2E30CF}"/>
              </a:ext>
            </a:extLst>
          </p:cNvPr>
          <p:cNvCxnSpPr>
            <a:cxnSpLocks/>
          </p:cNvCxnSpPr>
          <p:nvPr/>
        </p:nvCxnSpPr>
        <p:spPr>
          <a:xfrm flipV="1">
            <a:off x="4631559" y="2550474"/>
            <a:ext cx="278520" cy="175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C905F1-42A8-448D-9427-7DDBE006FC0A}"/>
              </a:ext>
            </a:extLst>
          </p:cNvPr>
          <p:cNvCxnSpPr>
            <a:cxnSpLocks/>
          </p:cNvCxnSpPr>
          <p:nvPr/>
        </p:nvCxnSpPr>
        <p:spPr>
          <a:xfrm>
            <a:off x="4628360" y="3406996"/>
            <a:ext cx="276100" cy="157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C4323D-E9D5-4E25-928C-675F13B6E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3"/>
          <a:stretch/>
        </p:blipFill>
        <p:spPr bwMode="auto">
          <a:xfrm>
            <a:off x="237536" y="3444002"/>
            <a:ext cx="2415086" cy="23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object, clock, light, drawing&#10;&#10;Description automatically generated">
            <a:extLst>
              <a:ext uri="{FF2B5EF4-FFF2-40B4-BE49-F238E27FC236}">
                <a16:creationId xmlns:a16="http://schemas.microsoft.com/office/drawing/2014/main" id="{8D69F28C-F853-48AC-8202-83C88875C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97" y="4470699"/>
            <a:ext cx="731520" cy="731520"/>
          </a:xfrm>
          <a:prstGeom prst="rect">
            <a:avLst/>
          </a:prstGeom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7C4888FF-CD53-4B73-A6F3-B08E04870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97" y="3580033"/>
            <a:ext cx="731520" cy="731520"/>
          </a:xfrm>
          <a:prstGeom prst="rect">
            <a:avLst/>
          </a:prstGeom>
        </p:spPr>
      </p:pic>
      <p:pic>
        <p:nvPicPr>
          <p:cNvPr id="26" name="Picture 2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EED721A-985A-49E4-ADED-EB7B5395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97" y="270291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4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B39AB-E220-5144-9287-1CCBF1F4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232" y="1493295"/>
            <a:ext cx="10515600" cy="38794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fusion/encode (Part 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62" name="Picture 2061" descr="A picture containing lit, night, large, tower&#10;&#10;Description automatically generated">
            <a:extLst>
              <a:ext uri="{FF2B5EF4-FFF2-40B4-BE49-F238E27FC236}">
                <a16:creationId xmlns:a16="http://schemas.microsoft.com/office/drawing/2014/main" id="{AC7D6C51-B8ED-4540-B967-6A4A89E13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90" y="1782431"/>
            <a:ext cx="1645920" cy="1645920"/>
          </a:xfrm>
          <a:prstGeom prst="rect">
            <a:avLst/>
          </a:prstGeom>
        </p:spPr>
      </p:pic>
      <p:pic>
        <p:nvPicPr>
          <p:cNvPr id="2066" name="Picture 2065" descr="A picture containing light&#10;&#10;Description automatically generated">
            <a:extLst>
              <a:ext uri="{FF2B5EF4-FFF2-40B4-BE49-F238E27FC236}">
                <a16:creationId xmlns:a16="http://schemas.microsoft.com/office/drawing/2014/main" id="{40A129F1-4E0B-4CB8-BD2F-512194164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40" y="1782431"/>
            <a:ext cx="1645920" cy="1645920"/>
          </a:xfrm>
          <a:prstGeom prst="rect">
            <a:avLst/>
          </a:prstGeom>
        </p:spPr>
      </p:pic>
      <p:pic>
        <p:nvPicPr>
          <p:cNvPr id="2070" name="Picture 2069" descr="A picture containing lit, night, dark, flying&#10;&#10;Description automatically generated">
            <a:extLst>
              <a:ext uri="{FF2B5EF4-FFF2-40B4-BE49-F238E27FC236}">
                <a16:creationId xmlns:a16="http://schemas.microsoft.com/office/drawing/2014/main" id="{8B410F12-8480-470A-8876-3099B6A86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574" y="1768501"/>
            <a:ext cx="1645920" cy="16459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3D696-CB30-4185-AF28-9BE6C2BB5D21}"/>
              </a:ext>
            </a:extLst>
          </p:cNvPr>
          <p:cNvGrpSpPr/>
          <p:nvPr/>
        </p:nvGrpSpPr>
        <p:grpSpPr>
          <a:xfrm>
            <a:off x="306536" y="2188661"/>
            <a:ext cx="5120871" cy="4202028"/>
            <a:chOff x="7102592" y="1942148"/>
            <a:chExt cx="5209746" cy="4292358"/>
          </a:xfrm>
        </p:grpSpPr>
        <p:sp>
          <p:nvSpPr>
            <p:cNvPr id="2074" name="TextBox 2073">
              <a:extLst>
                <a:ext uri="{FF2B5EF4-FFF2-40B4-BE49-F238E27FC236}">
                  <a16:creationId xmlns:a16="http://schemas.microsoft.com/office/drawing/2014/main" id="{2F468E28-ABAA-4C00-ACC0-9818D02316B9}"/>
                </a:ext>
              </a:extLst>
            </p:cNvPr>
            <p:cNvSpPr txBox="1"/>
            <p:nvPr/>
          </p:nvSpPr>
          <p:spPr>
            <a:xfrm>
              <a:off x="8905848" y="1942148"/>
              <a:ext cx="15936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roxima Nova" panose="02000506030000020004"/>
                </a:rPr>
                <a:t>Power high</a:t>
              </a:r>
            </a:p>
            <a:p>
              <a:r>
                <a:rPr lang="en-US" sz="1600" dirty="0">
                  <a:latin typeface="Proxima Nova" panose="02000506030000020004"/>
                </a:rPr>
                <a:t>Speed low</a:t>
              </a:r>
            </a:p>
            <a:p>
              <a:r>
                <a:rPr lang="en-US" sz="1600" dirty="0">
                  <a:latin typeface="Proxima Nova" panose="02000506030000020004"/>
                </a:rPr>
                <a:t>Long time ago</a:t>
              </a:r>
            </a:p>
          </p:txBody>
        </p:sp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3AFDDF03-0646-4D47-B78F-58E8590F8453}"/>
                </a:ext>
              </a:extLst>
            </p:cNvPr>
            <p:cNvSpPr txBox="1"/>
            <p:nvPr/>
          </p:nvSpPr>
          <p:spPr>
            <a:xfrm>
              <a:off x="10680351" y="4603387"/>
              <a:ext cx="15936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roxima Nova" panose="02000506030000020004"/>
                </a:rPr>
                <a:t>Power low</a:t>
              </a:r>
            </a:p>
            <a:p>
              <a:r>
                <a:rPr lang="en-US" sz="1600" dirty="0">
                  <a:latin typeface="Proxima Nova" panose="02000506030000020004"/>
                </a:rPr>
                <a:t>Speed high</a:t>
              </a:r>
            </a:p>
            <a:p>
              <a:r>
                <a:rPr lang="en-US" sz="1600" dirty="0">
                  <a:latin typeface="Proxima Nova" panose="02000506030000020004"/>
                </a:rPr>
                <a:t>Long time ago</a:t>
              </a:r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F057AA8F-5AEA-4565-ADD1-6F4B47107E91}"/>
                </a:ext>
              </a:extLst>
            </p:cNvPr>
            <p:cNvSpPr txBox="1"/>
            <p:nvPr/>
          </p:nvSpPr>
          <p:spPr>
            <a:xfrm>
              <a:off x="7102592" y="4603387"/>
              <a:ext cx="15936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roxima Nova" panose="02000506030000020004"/>
                </a:rPr>
                <a:t>Power low</a:t>
              </a:r>
            </a:p>
            <a:p>
              <a:r>
                <a:rPr lang="en-US" sz="1600" dirty="0">
                  <a:latin typeface="Proxima Nova" panose="02000506030000020004"/>
                </a:rPr>
                <a:t>Speed low</a:t>
              </a:r>
            </a:p>
            <a:p>
              <a:r>
                <a:rPr lang="en-US" sz="1600" dirty="0">
                  <a:latin typeface="Proxima Nova" panose="02000506030000020004"/>
                </a:rPr>
                <a:t>Very recently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90804974-3157-401B-B0B1-827C7A50452C}"/>
                </a:ext>
              </a:extLst>
            </p:cNvPr>
            <p:cNvSpPr txBox="1"/>
            <p:nvPr/>
          </p:nvSpPr>
          <p:spPr>
            <a:xfrm>
              <a:off x="7102592" y="2904981"/>
              <a:ext cx="15936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roxima Nova" panose="02000506030000020004"/>
                </a:rPr>
                <a:t>Power high</a:t>
              </a:r>
              <a:br>
                <a:rPr lang="en-US" sz="1600" dirty="0">
                  <a:latin typeface="Proxima Nova" panose="02000506030000020004"/>
                </a:rPr>
              </a:br>
              <a:r>
                <a:rPr lang="en-US" sz="1600" dirty="0">
                  <a:latin typeface="Proxima Nova" panose="02000506030000020004"/>
                </a:rPr>
                <a:t>Speed low</a:t>
              </a:r>
            </a:p>
            <a:p>
              <a:r>
                <a:rPr lang="en-US" sz="1600" dirty="0">
                  <a:latin typeface="Proxima Nova" panose="02000506030000020004"/>
                </a:rPr>
                <a:t>Very recently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C0E4D662-2F1A-46A4-BF85-03432A08258A}"/>
                </a:ext>
              </a:extLst>
            </p:cNvPr>
            <p:cNvSpPr txBox="1"/>
            <p:nvPr/>
          </p:nvSpPr>
          <p:spPr>
            <a:xfrm>
              <a:off x="8988492" y="5372732"/>
              <a:ext cx="15936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roxima Nova" panose="02000506030000020004"/>
                </a:rPr>
                <a:t>Power low</a:t>
              </a:r>
              <a:br>
                <a:rPr lang="en-US" sz="1600" dirty="0">
                  <a:latin typeface="Proxima Nova" panose="02000506030000020004"/>
                </a:rPr>
              </a:br>
              <a:r>
                <a:rPr lang="en-US" sz="1600" dirty="0">
                  <a:latin typeface="Proxima Nova" panose="02000506030000020004"/>
                </a:rPr>
                <a:t>Speed high</a:t>
              </a:r>
            </a:p>
            <a:p>
              <a:r>
                <a:rPr lang="en-US" sz="1600" dirty="0">
                  <a:latin typeface="Proxima Nova" panose="02000506030000020004"/>
                </a:rPr>
                <a:t>Very recently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A20934C5-0923-43C3-87DD-D09B8A2D25B3}"/>
                </a:ext>
              </a:extLst>
            </p:cNvPr>
            <p:cNvSpPr txBox="1"/>
            <p:nvPr/>
          </p:nvSpPr>
          <p:spPr>
            <a:xfrm>
              <a:off x="10718669" y="2907948"/>
              <a:ext cx="15936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roxima Nova" panose="02000506030000020004"/>
                </a:rPr>
                <a:t>Power high</a:t>
              </a:r>
            </a:p>
            <a:p>
              <a:r>
                <a:rPr lang="en-US" sz="1600" dirty="0">
                  <a:latin typeface="Proxima Nova" panose="02000506030000020004"/>
                </a:rPr>
                <a:t>Speed high</a:t>
              </a:r>
            </a:p>
            <a:p>
              <a:r>
                <a:rPr lang="en-US" sz="1600" dirty="0">
                  <a:latin typeface="Proxima Nova" panose="02000506030000020004"/>
                </a:rPr>
                <a:t>Long time ago</a:t>
              </a:r>
            </a:p>
          </p:txBody>
        </p:sp>
        <p:pic>
          <p:nvPicPr>
            <p:cNvPr id="4100" name="Picture 4" descr="RGB Color Wheel, Hex Values &amp; Printable Blank Color Wheel Templates">
              <a:extLst>
                <a:ext uri="{FF2B5EF4-FFF2-40B4-BE49-F238E27FC236}">
                  <a16:creationId xmlns:a16="http://schemas.microsoft.com/office/drawing/2014/main" id="{44269E72-8197-45AB-AF1D-8358A9A97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800" b="93600" l="6200" r="92400">
                          <a14:foregroundMark x1="34200" y1="16600" x2="20600" y2="24000"/>
                          <a14:foregroundMark x1="20600" y1="24000" x2="11400" y2="34800"/>
                          <a14:foregroundMark x1="11400" y1="34800" x2="7600" y2="45000"/>
                          <a14:foregroundMark x1="7600" y1="45000" x2="17800" y2="66600"/>
                          <a14:foregroundMark x1="17800" y1="66600" x2="26400" y2="78000"/>
                          <a14:foregroundMark x1="26400" y1="78000" x2="37400" y2="85200"/>
                          <a14:foregroundMark x1="37400" y1="85200" x2="48800" y2="88800"/>
                          <a14:foregroundMark x1="48800" y1="88800" x2="59000" y2="89000"/>
                          <a14:foregroundMark x1="59000" y1="89000" x2="89200" y2="60600"/>
                          <a14:foregroundMark x1="89200" y1="60600" x2="92400" y2="50200"/>
                          <a14:foregroundMark x1="92400" y1="50200" x2="91600" y2="46200"/>
                          <a14:foregroundMark x1="40800" y1="9000" x2="58800" y2="6800"/>
                          <a14:foregroundMark x1="6200" y1="48400" x2="6800" y2="51800"/>
                          <a14:foregroundMark x1="71000" y1="40600" x2="66200" y2="43000"/>
                          <a14:foregroundMark x1="47400" y1="93600" x2="49800" y2="93600"/>
                          <a14:foregroundMark x1="35800" y1="47400" x2="36400" y2="59600"/>
                          <a14:foregroundMark x1="36400" y1="59600" x2="47800" y2="67800"/>
                          <a14:foregroundMark x1="47800" y1="67800" x2="58800" y2="66800"/>
                          <a14:foregroundMark x1="58800" y1="66800" x2="68200" y2="59000"/>
                          <a14:foregroundMark x1="68200" y1="59000" x2="70400" y2="46600"/>
                          <a14:foregroundMark x1="70400" y1="46600" x2="55800" y2="42600"/>
                          <a14:foregroundMark x1="55800" y1="42600" x2="45800" y2="45600"/>
                          <a14:foregroundMark x1="45800" y1="45600" x2="44800" y2="47200"/>
                          <a14:foregroundMark x1="38200" y1="42000" x2="35000" y2="54400"/>
                          <a14:foregroundMark x1="35000" y1="54400" x2="45800" y2="63000"/>
                          <a14:foregroundMark x1="45800" y1="63000" x2="60000" y2="56800"/>
                          <a14:foregroundMark x1="60000" y1="56800" x2="63400" y2="45800"/>
                          <a14:foregroundMark x1="63400" y1="45800" x2="54000" y2="40800"/>
                          <a14:foregroundMark x1="54000" y1="40800" x2="39400" y2="52000"/>
                          <a14:foregroundMark x1="39400" y1="52000" x2="39200" y2="62400"/>
                          <a14:foregroundMark x1="39200" y1="62400" x2="53800" y2="59200"/>
                          <a14:foregroundMark x1="53800" y1="59200" x2="58200" y2="47600"/>
                          <a14:foregroundMark x1="58200" y1="47600" x2="44800" y2="44800"/>
                          <a14:foregroundMark x1="44800" y1="44800" x2="36200" y2="55800"/>
                          <a14:foregroundMark x1="36200" y1="55800" x2="50400" y2="58400"/>
                          <a14:foregroundMark x1="50400" y1="58400" x2="54600" y2="48800"/>
                          <a14:foregroundMark x1="54600" y1="48800" x2="52200" y2="48000"/>
                          <a14:foregroundMark x1="52200" y1="48000" x2="64000" y2="46600"/>
                          <a14:foregroundMark x1="64000" y1="46600" x2="47800" y2="51400"/>
                          <a14:foregroundMark x1="47800" y1="51400" x2="43600" y2="56400"/>
                          <a14:foregroundMark x1="27000" y1="39000" x2="29800" y2="29000"/>
                          <a14:foregroundMark x1="29800" y1="29000" x2="37000" y2="21600"/>
                          <a14:foregroundMark x1="37000" y1="21600" x2="47800" y2="20800"/>
                          <a14:foregroundMark x1="47800" y1="20800" x2="59200" y2="22200"/>
                          <a14:foregroundMark x1="59200" y1="22200" x2="68400" y2="30200"/>
                          <a14:foregroundMark x1="68400" y1="30200" x2="72400" y2="52000"/>
                          <a14:foregroundMark x1="72400" y1="52000" x2="66200" y2="63400"/>
                          <a14:foregroundMark x1="66200" y1="63400" x2="56400" y2="69400"/>
                          <a14:foregroundMark x1="56400" y1="69400" x2="54600" y2="69800"/>
                          <a14:foregroundMark x1="35200" y1="12400" x2="26400" y2="21200"/>
                          <a14:foregroundMark x1="26400" y1="21200" x2="22800" y2="29200"/>
                          <a14:foregroundMark x1="41600" y1="23800" x2="30400" y2="29600"/>
                          <a14:foregroundMark x1="30400" y1="29600" x2="24400" y2="37800"/>
                          <a14:foregroundMark x1="24400" y1="37800" x2="23800" y2="49000"/>
                          <a14:foregroundMark x1="23800" y1="49000" x2="27200" y2="59400"/>
                          <a14:foregroundMark x1="27200" y1="59400" x2="35200" y2="69200"/>
                          <a14:foregroundMark x1="35200" y1="69200" x2="45200" y2="72400"/>
                          <a14:foregroundMark x1="45200" y1="72400" x2="66000" y2="62600"/>
                          <a14:foregroundMark x1="66000" y1="62600" x2="71000" y2="52600"/>
                          <a14:foregroundMark x1="46200" y1="35800" x2="36400" y2="42800"/>
                          <a14:foregroundMark x1="36400" y1="42800" x2="42800" y2="29200"/>
                          <a14:foregroundMark x1="42800" y1="29200" x2="56600" y2="13600"/>
                          <a14:foregroundMark x1="56600" y1="13600" x2="23200" y2="49400"/>
                          <a14:foregroundMark x1="23200" y1="49400" x2="40200" y2="29800"/>
                          <a14:foregroundMark x1="40200" y1="29800" x2="27400" y2="52000"/>
                          <a14:foregroundMark x1="27400" y1="52000" x2="51200" y2="29600"/>
                          <a14:foregroundMark x1="51200" y1="29600" x2="25200" y2="68800"/>
                          <a14:foregroundMark x1="25200" y1="68800" x2="50400" y2="42000"/>
                          <a14:foregroundMark x1="50400" y1="42000" x2="40800" y2="56400"/>
                          <a14:foregroundMark x1="40800" y1="56400" x2="67800" y2="29200"/>
                          <a14:foregroundMark x1="67800" y1="29200" x2="47800" y2="61000"/>
                          <a14:foregroundMark x1="47800" y1="61000" x2="63400" y2="47600"/>
                          <a14:foregroundMark x1="63400" y1="47600" x2="53400" y2="70000"/>
                          <a14:foregroundMark x1="53400" y1="70000" x2="67600" y2="59200"/>
                          <a14:foregroundMark x1="67600" y1="59200" x2="59400" y2="71800"/>
                          <a14:foregroundMark x1="59400" y1="71800" x2="70400" y2="61400"/>
                          <a14:foregroundMark x1="70400" y1="61400" x2="70800" y2="61600"/>
                          <a14:foregroundMark x1="49200" y1="32400" x2="40000" y2="25800"/>
                          <a14:foregroundMark x1="40000" y1="25800" x2="61800" y2="42000"/>
                          <a14:foregroundMark x1="61800" y1="42000" x2="52600" y2="27000"/>
                          <a14:foregroundMark x1="52600" y1="27000" x2="79400" y2="49800"/>
                          <a14:foregroundMark x1="79400" y1="49800" x2="74800" y2="39600"/>
                          <a14:foregroundMark x1="74800" y1="39600" x2="65600" y2="46400"/>
                          <a14:foregroundMark x1="65600" y1="46400" x2="75600" y2="60400"/>
                          <a14:foregroundMark x1="75600" y1="60400" x2="71000" y2="70600"/>
                          <a14:foregroundMark x1="71000" y1="70600" x2="33600" y2="72000"/>
                          <a14:foregroundMark x1="33600" y1="72000" x2="25400" y2="64000"/>
                          <a14:foregroundMark x1="25400" y1="64000" x2="22200" y2="50800"/>
                          <a14:foregroundMark x1="22200" y1="50800" x2="24000" y2="39800"/>
                          <a14:foregroundMark x1="24000" y1="39800" x2="24200" y2="41400"/>
                          <a14:foregroundMark x1="48600" y1="27400" x2="71000" y2="30200"/>
                          <a14:foregroundMark x1="71000" y1="30200" x2="75000" y2="52800"/>
                          <a14:foregroundMark x1="75000" y1="52800" x2="70400" y2="65400"/>
                          <a14:foregroundMark x1="70400" y1="65400" x2="59800" y2="76400"/>
                          <a14:foregroundMark x1="59800" y1="76400" x2="49200" y2="78600"/>
                          <a14:foregroundMark x1="49200" y1="78600" x2="39000" y2="76000"/>
                          <a14:foregroundMark x1="39000" y1="76000" x2="36200" y2="65600"/>
                          <a14:foregroundMark x1="36200" y1="65600" x2="29400" y2="57200"/>
                          <a14:foregroundMark x1="29400" y1="57200" x2="50600" y2="61800"/>
                          <a14:foregroundMark x1="50600" y1="61800" x2="60800" y2="53800"/>
                          <a14:foregroundMark x1="60800" y1="53800" x2="67800" y2="41200"/>
                          <a14:foregroundMark x1="67800" y1="41200" x2="67600" y2="30800"/>
                          <a14:foregroundMark x1="67600" y1="30800" x2="58200" y2="24600"/>
                          <a14:foregroundMark x1="58200" y1="24600" x2="53000" y2="25400"/>
                          <a14:foregroundMark x1="34000" y1="49200" x2="69000" y2="50200"/>
                          <a14:foregroundMark x1="69000" y1="50200" x2="78600" y2="55400"/>
                          <a14:foregroundMark x1="78600" y1="55400" x2="67200" y2="59400"/>
                          <a14:foregroundMark x1="67200" y1="59400" x2="75600" y2="52200"/>
                          <a14:foregroundMark x1="75600" y1="52200" x2="63200" y2="81200"/>
                          <a14:foregroundMark x1="63200" y1="62200" x2="69000" y2="48800"/>
                          <a14:foregroundMark x1="69000" y1="48800" x2="70000" y2="49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9014" y="2626343"/>
              <a:ext cx="2838818" cy="2838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B26396-951F-4F10-929B-7BB26DADD0F6}"/>
                </a:ext>
              </a:extLst>
            </p:cNvPr>
            <p:cNvSpPr/>
            <p:nvPr/>
          </p:nvSpPr>
          <p:spPr>
            <a:xfrm>
              <a:off x="8807658" y="3869473"/>
              <a:ext cx="1434956" cy="423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1C4D7C-6DA5-4404-83D4-C0BED669B033}"/>
                </a:ext>
              </a:extLst>
            </p:cNvPr>
            <p:cNvSpPr txBox="1"/>
            <p:nvPr/>
          </p:nvSpPr>
          <p:spPr>
            <a:xfrm>
              <a:off x="8880284" y="3626662"/>
              <a:ext cx="14349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roxima Nova" panose="02000506030000020004"/>
                </a:rPr>
                <a:t>Power high</a:t>
              </a:r>
            </a:p>
            <a:p>
              <a:r>
                <a:rPr lang="en-US" sz="1600" dirty="0">
                  <a:latin typeface="Proxima Nova" panose="02000506030000020004"/>
                </a:rPr>
                <a:t>Speed high</a:t>
              </a:r>
            </a:p>
            <a:p>
              <a:r>
                <a:rPr lang="en-US" sz="1600" dirty="0">
                  <a:latin typeface="Proxima Nova" panose="02000506030000020004"/>
                </a:rPr>
                <a:t>Very recently</a:t>
              </a:r>
            </a:p>
          </p:txBody>
        </p:sp>
      </p:grpSp>
      <p:pic>
        <p:nvPicPr>
          <p:cNvPr id="9" name="Picture 8" descr="A picture containing object, clock, light, drawing&#10;&#10;Description automatically generated">
            <a:extLst>
              <a:ext uri="{FF2B5EF4-FFF2-40B4-BE49-F238E27FC236}">
                <a16:creationId xmlns:a16="http://schemas.microsoft.com/office/drawing/2014/main" id="{86C5AE6D-C1E0-4539-BAE2-4F15636081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90" y="3702647"/>
            <a:ext cx="1645920" cy="1645920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140E8AFF-2260-40C5-A027-4A5B8C278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40" y="3702647"/>
            <a:ext cx="1645920" cy="1645920"/>
          </a:xfrm>
          <a:prstGeom prst="rect">
            <a:avLst/>
          </a:prstGeom>
        </p:spPr>
      </p:pic>
      <p:pic>
        <p:nvPicPr>
          <p:cNvPr id="13" name="Picture 1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75C9F56-70B7-4134-BF39-CBCB4701D4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574" y="3667127"/>
            <a:ext cx="1645920" cy="1645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975BC7-15E9-46B7-9C5F-F5A9DA31E17D}"/>
              </a:ext>
            </a:extLst>
          </p:cNvPr>
          <p:cNvSpPr txBox="1"/>
          <p:nvPr/>
        </p:nvSpPr>
        <p:spPr>
          <a:xfrm>
            <a:off x="5732977" y="5364705"/>
            <a:ext cx="6144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" panose="02000506030000020004"/>
              </a:rPr>
              <a:t>Incorporate the processing parameter data into an image (with different scales and resolutions)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DF8E5-9D66-4EAD-941A-01F613D2CFF2}"/>
              </a:ext>
            </a:extLst>
          </p:cNvPr>
          <p:cNvSpPr txBox="1"/>
          <p:nvPr/>
        </p:nvSpPr>
        <p:spPr>
          <a:xfrm>
            <a:off x="390079" y="1939057"/>
            <a:ext cx="789056" cy="307777"/>
          </a:xfrm>
          <a:prstGeom prst="rect">
            <a:avLst/>
          </a:prstGeom>
          <a:solidFill>
            <a:srgbClr val="FF0000">
              <a:alpha val="65098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roxima Nova" panose="02000506030000020004"/>
              </a:rPr>
              <a:t>Power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F582-668C-4BDA-81E8-BB65ED386266}"/>
              </a:ext>
            </a:extLst>
          </p:cNvPr>
          <p:cNvSpPr txBox="1"/>
          <p:nvPr/>
        </p:nvSpPr>
        <p:spPr>
          <a:xfrm>
            <a:off x="389603" y="2277482"/>
            <a:ext cx="789056" cy="307777"/>
          </a:xfrm>
          <a:prstGeom prst="rect">
            <a:avLst/>
          </a:prstGeom>
          <a:solidFill>
            <a:srgbClr val="00FF00">
              <a:alpha val="65098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roxima Nova" panose="02000506030000020004"/>
              </a:rPr>
              <a:t>Speed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F9275-99AE-45CD-97D8-AD895799242B}"/>
              </a:ext>
            </a:extLst>
          </p:cNvPr>
          <p:cNvSpPr txBox="1"/>
          <p:nvPr/>
        </p:nvSpPr>
        <p:spPr>
          <a:xfrm>
            <a:off x="383984" y="2630269"/>
            <a:ext cx="789056" cy="307777"/>
          </a:xfrm>
          <a:prstGeom prst="rect">
            <a:avLst/>
          </a:prstGeom>
          <a:solidFill>
            <a:srgbClr val="0000FF">
              <a:alpha val="65098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roxima Nova" panose="02000506030000020004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628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884</Words>
  <Application>Microsoft Office PowerPoint</Application>
  <PresentationFormat>Widescreen</PresentationFormat>
  <Paragraphs>206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Open Sans</vt:lpstr>
      <vt:lpstr>Proxima Nova</vt:lpstr>
      <vt:lpstr>Roboto</vt:lpstr>
      <vt:lpstr>Arial</vt:lpstr>
      <vt:lpstr>Calibri</vt:lpstr>
      <vt:lpstr>Cambria Math</vt:lpstr>
      <vt:lpstr>Office Theme</vt:lpstr>
      <vt:lpstr>Melt Pool Prediction: A Hybrid Approach Based on the Process Parameter</vt:lpstr>
      <vt:lpstr>Problem Description</vt:lpstr>
      <vt:lpstr>PowerPoint Presentation</vt:lpstr>
      <vt:lpstr>PowerPoint Presentation</vt:lpstr>
      <vt:lpstr>PowerPoint Presentation</vt:lpstr>
      <vt:lpstr>PROBLEM DESCRIPTION</vt:lpstr>
      <vt:lpstr>Approach - 1</vt:lpstr>
      <vt:lpstr>PowerPoint Presentation</vt:lpstr>
      <vt:lpstr>PowerPoint Presentation</vt:lpstr>
      <vt:lpstr>PowerPoint Presentation</vt:lpstr>
      <vt:lpstr>Results - 1</vt:lpstr>
      <vt:lpstr>PowerPoint Presentation</vt:lpstr>
      <vt:lpstr>PowerPoint Presentation</vt:lpstr>
      <vt:lpstr>PowerPoint Presentation</vt:lpstr>
      <vt:lpstr>Approach - 2</vt:lpstr>
      <vt:lpstr>PowerPoint Presentation</vt:lpstr>
      <vt:lpstr>Results - 2</vt:lpstr>
      <vt:lpstr>PowerPoint Presentation</vt:lpstr>
      <vt:lpstr>Findings and Discussion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Meehan</dc:creator>
  <cp:lastModifiedBy>Yaxin Cui</cp:lastModifiedBy>
  <cp:revision>68</cp:revision>
  <dcterms:created xsi:type="dcterms:W3CDTF">2020-05-05T18:14:27Z</dcterms:created>
  <dcterms:modified xsi:type="dcterms:W3CDTF">2020-08-16T21:29:37Z</dcterms:modified>
</cp:coreProperties>
</file>